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2"/>
  </p:notesMasterIdLst>
  <p:handoutMasterIdLst>
    <p:handoutMasterId r:id="rId83"/>
  </p:handoutMasterIdLst>
  <p:sldIdLst>
    <p:sldId id="304" r:id="rId2"/>
    <p:sldId id="6046" r:id="rId3"/>
    <p:sldId id="6047" r:id="rId4"/>
    <p:sldId id="9983" r:id="rId5"/>
    <p:sldId id="6040" r:id="rId6"/>
    <p:sldId id="6026" r:id="rId7"/>
    <p:sldId id="6027" r:id="rId8"/>
    <p:sldId id="9985" r:id="rId9"/>
    <p:sldId id="6041" r:id="rId10"/>
    <p:sldId id="6042" r:id="rId11"/>
    <p:sldId id="10000" r:id="rId12"/>
    <p:sldId id="705" r:id="rId13"/>
    <p:sldId id="706" r:id="rId14"/>
    <p:sldId id="749" r:id="rId15"/>
    <p:sldId id="750" r:id="rId16"/>
    <p:sldId id="748" r:id="rId17"/>
    <p:sldId id="707" r:id="rId18"/>
    <p:sldId id="9987" r:id="rId19"/>
    <p:sldId id="9988" r:id="rId20"/>
    <p:sldId id="746" r:id="rId21"/>
    <p:sldId id="9989" r:id="rId22"/>
    <p:sldId id="710" r:id="rId23"/>
    <p:sldId id="753" r:id="rId24"/>
    <p:sldId id="751" r:id="rId25"/>
    <p:sldId id="9991" r:id="rId26"/>
    <p:sldId id="9990" r:id="rId27"/>
    <p:sldId id="10015" r:id="rId28"/>
    <p:sldId id="10018" r:id="rId29"/>
    <p:sldId id="747" r:id="rId30"/>
    <p:sldId id="10019" r:id="rId31"/>
    <p:sldId id="10016" r:id="rId32"/>
    <p:sldId id="709" r:id="rId33"/>
    <p:sldId id="10017" r:id="rId34"/>
    <p:sldId id="752" r:id="rId35"/>
    <p:sldId id="754" r:id="rId36"/>
    <p:sldId id="10001" r:id="rId37"/>
    <p:sldId id="713" r:id="rId38"/>
    <p:sldId id="10002" r:id="rId39"/>
    <p:sldId id="10003" r:id="rId40"/>
    <p:sldId id="9954" r:id="rId41"/>
    <p:sldId id="6044" r:id="rId42"/>
    <p:sldId id="6043" r:id="rId43"/>
    <p:sldId id="715" r:id="rId44"/>
    <p:sldId id="734" r:id="rId45"/>
    <p:sldId id="735" r:id="rId46"/>
    <p:sldId id="736" r:id="rId47"/>
    <p:sldId id="737" r:id="rId48"/>
    <p:sldId id="716" r:id="rId49"/>
    <p:sldId id="10005" r:id="rId50"/>
    <p:sldId id="717" r:id="rId51"/>
    <p:sldId id="718" r:id="rId52"/>
    <p:sldId id="719" r:id="rId53"/>
    <p:sldId id="10004" r:id="rId54"/>
    <p:sldId id="727" r:id="rId55"/>
    <p:sldId id="720" r:id="rId56"/>
    <p:sldId id="9927" r:id="rId57"/>
    <p:sldId id="6053" r:id="rId58"/>
    <p:sldId id="10006" r:id="rId59"/>
    <p:sldId id="6045" r:id="rId60"/>
    <p:sldId id="723" r:id="rId61"/>
    <p:sldId id="9992" r:id="rId62"/>
    <p:sldId id="9993" r:id="rId63"/>
    <p:sldId id="6049" r:id="rId64"/>
    <p:sldId id="10008" r:id="rId65"/>
    <p:sldId id="10010" r:id="rId66"/>
    <p:sldId id="732" r:id="rId67"/>
    <p:sldId id="730" r:id="rId68"/>
    <p:sldId id="10011" r:id="rId69"/>
    <p:sldId id="6050" r:id="rId70"/>
    <p:sldId id="740" r:id="rId71"/>
    <p:sldId id="6051" r:id="rId72"/>
    <p:sldId id="10012" r:id="rId73"/>
    <p:sldId id="725" r:id="rId74"/>
    <p:sldId id="726" r:id="rId75"/>
    <p:sldId id="10014" r:id="rId76"/>
    <p:sldId id="10013" r:id="rId77"/>
    <p:sldId id="9926" r:id="rId78"/>
    <p:sldId id="9998" r:id="rId79"/>
    <p:sldId id="6036" r:id="rId80"/>
    <p:sldId id="6034" r:id="rId81"/>
  </p:sldIdLst>
  <p:sldSz cx="9144000" cy="5143500" type="screen16x9"/>
  <p:notesSz cx="6858000" cy="9144000"/>
  <p:custDataLst>
    <p:tags r:id="rId8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14">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0" autoAdjust="0"/>
    <p:restoredTop sz="91465"/>
  </p:normalViewPr>
  <p:slideViewPr>
    <p:cSldViewPr snapToGrid="0" snapToObjects="1">
      <p:cViewPr varScale="1">
        <p:scale>
          <a:sx n="109" d="100"/>
          <a:sy n="109" d="100"/>
        </p:scale>
        <p:origin x="-894" y="-5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2024/3/1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09601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a:xfrm>
            <a:off x="381000" y="684213"/>
            <a:ext cx="6097588" cy="3430587"/>
          </a:xfrm>
          <a:ln/>
        </p:spPr>
      </p:sp>
      <p:sp>
        <p:nvSpPr>
          <p:cNvPr id="30722" name="备注占位符 2"/>
          <p:cNvSpPr>
            <a:spLocks noGrp="1"/>
          </p:cNvSpPr>
          <p:nvPr>
            <p:ph type="body" idx="1"/>
          </p:nvPr>
        </p:nvSpPr>
        <p:spPr>
          <a:xfrm>
            <a:off x="915988" y="4341813"/>
            <a:ext cx="5026025" cy="4117975"/>
          </a:xfrm>
          <a:noFill/>
          <a:ln/>
        </p:spPr>
        <p:txBody>
          <a:bodyPr lIns="92319" tIns="46160" rIns="92319" bIns="46160"/>
          <a:lstStyle/>
          <a:p>
            <a:pPr eaLnBrk="1" hangingPunct="1">
              <a:lnSpc>
                <a:spcPct val="90000"/>
              </a:lnSpc>
            </a:pPr>
            <a:r>
              <a:rPr lang="en-US" altLang="zh-CN" b="1">
                <a:ea typeface="宋体" charset="-122"/>
              </a:rPr>
              <a:t>ATM</a:t>
            </a:r>
            <a:r>
              <a:rPr lang="zh-CN" altLang="en-US" b="1">
                <a:ea typeface="宋体" charset="-122"/>
              </a:rPr>
              <a:t>机出故障 男子</a:t>
            </a:r>
            <a:r>
              <a:rPr lang="en-US" altLang="zh-CN" b="1">
                <a:ea typeface="宋体" charset="-122"/>
              </a:rPr>
              <a:t>171</a:t>
            </a:r>
            <a:r>
              <a:rPr lang="zh-CN" altLang="en-US" b="1">
                <a:ea typeface="宋体" charset="-122"/>
              </a:rPr>
              <a:t>次恶意取款被判无期</a:t>
            </a:r>
          </a:p>
          <a:p>
            <a:pPr eaLnBrk="1" hangingPunct="1">
              <a:lnSpc>
                <a:spcPct val="90000"/>
              </a:lnSpc>
            </a:pPr>
            <a:r>
              <a:rPr lang="zh-CN" altLang="en-US">
                <a:ea typeface="宋体" charset="-122"/>
              </a:rPr>
              <a:t>核心提示：</a:t>
            </a:r>
            <a:r>
              <a:rPr lang="en-US" altLang="zh-CN">
                <a:ea typeface="宋体" charset="-122"/>
              </a:rPr>
              <a:t>2006</a:t>
            </a:r>
            <a:r>
              <a:rPr lang="zh-CN" altLang="en-US">
                <a:ea typeface="宋体" charset="-122"/>
              </a:rPr>
              <a:t>年</a:t>
            </a:r>
            <a:r>
              <a:rPr lang="en-US" altLang="zh-CN">
                <a:ea typeface="宋体" charset="-122"/>
              </a:rPr>
              <a:t>4</a:t>
            </a:r>
            <a:r>
              <a:rPr lang="zh-CN" altLang="en-US">
                <a:ea typeface="宋体" charset="-122"/>
              </a:rPr>
              <a:t>月</a:t>
            </a:r>
            <a:r>
              <a:rPr lang="en-US" altLang="zh-CN">
                <a:ea typeface="宋体" charset="-122"/>
              </a:rPr>
              <a:t>21</a:t>
            </a:r>
            <a:r>
              <a:rPr lang="zh-CN" altLang="en-US">
                <a:ea typeface="宋体" charset="-122"/>
              </a:rPr>
              <a:t>日晚</a:t>
            </a:r>
            <a:r>
              <a:rPr lang="en-US" altLang="zh-CN">
                <a:ea typeface="宋体" charset="-122"/>
              </a:rPr>
              <a:t>10</a:t>
            </a:r>
            <a:r>
              <a:rPr lang="zh-CN" altLang="en-US">
                <a:ea typeface="宋体" charset="-122"/>
              </a:rPr>
              <a:t>时，被告人许霆来到广州天河区黄埔大道某银行的</a:t>
            </a:r>
            <a:r>
              <a:rPr lang="en-US" altLang="zh-CN">
                <a:ea typeface="宋体" charset="-122"/>
              </a:rPr>
              <a:t>ATM</a:t>
            </a:r>
            <a:r>
              <a:rPr lang="zh-CN" altLang="en-US">
                <a:ea typeface="宋体" charset="-122"/>
              </a:rPr>
              <a:t>取款机取款。结果取出</a:t>
            </a:r>
            <a:r>
              <a:rPr lang="en-US" altLang="zh-CN">
                <a:ea typeface="宋体" charset="-122"/>
              </a:rPr>
              <a:t>1000</a:t>
            </a:r>
            <a:r>
              <a:rPr lang="zh-CN" altLang="en-US">
                <a:ea typeface="宋体" charset="-122"/>
              </a:rPr>
              <a:t>元后，银行卡账户里只被扣</a:t>
            </a:r>
            <a:r>
              <a:rPr lang="en-US" altLang="zh-CN">
                <a:ea typeface="宋体" charset="-122"/>
              </a:rPr>
              <a:t>1</a:t>
            </a:r>
            <a:r>
              <a:rPr lang="zh-CN" altLang="en-US">
                <a:ea typeface="宋体" charset="-122"/>
              </a:rPr>
              <a:t>元，许霆先后取款</a:t>
            </a:r>
            <a:r>
              <a:rPr lang="en-US" altLang="zh-CN">
                <a:ea typeface="宋体" charset="-122"/>
              </a:rPr>
              <a:t>171</a:t>
            </a:r>
            <a:r>
              <a:rPr lang="zh-CN" altLang="en-US">
                <a:ea typeface="宋体" charset="-122"/>
              </a:rPr>
              <a:t>笔，合计</a:t>
            </a:r>
            <a:r>
              <a:rPr lang="en-US" altLang="zh-CN">
                <a:ea typeface="宋体" charset="-122"/>
              </a:rPr>
              <a:t>17.5</a:t>
            </a:r>
            <a:r>
              <a:rPr lang="zh-CN" altLang="en-US">
                <a:ea typeface="宋体" charset="-122"/>
              </a:rPr>
              <a:t>万元。许霆潜逃一年后被抓获，以盗窃罪被判无期徒刑，后改判为</a:t>
            </a:r>
            <a:r>
              <a:rPr lang="en-US" altLang="zh-CN">
                <a:ea typeface="宋体" charset="-122"/>
              </a:rPr>
              <a:t>5</a:t>
            </a:r>
            <a:r>
              <a:rPr lang="zh-CN" altLang="en-US">
                <a:ea typeface="宋体" charset="-122"/>
              </a:rPr>
              <a:t>年。</a:t>
            </a:r>
          </a:p>
          <a:p>
            <a:pPr eaLnBrk="1" hangingPunct="1">
              <a:lnSpc>
                <a:spcPct val="90000"/>
              </a:lnSpc>
            </a:pPr>
            <a:r>
              <a:rPr lang="zh-CN" altLang="en-US">
                <a:ea typeface="宋体" charset="-122"/>
              </a:rPr>
              <a:t>是软件的错误将许霆送进了监狱！</a:t>
            </a:r>
          </a:p>
          <a:p>
            <a:pPr eaLnBrk="1" hangingPunct="1">
              <a:lnSpc>
                <a:spcPct val="90000"/>
              </a:lnSpc>
            </a:pPr>
            <a:endParaRPr lang="en-US" altLang="zh-CN">
              <a:ea typeface="宋体" charset="-122"/>
            </a:endParaRPr>
          </a:p>
          <a:p>
            <a:pPr eaLnBrk="1" hangingPunct="1">
              <a:lnSpc>
                <a:spcPct val="90000"/>
              </a:lnSpc>
            </a:pPr>
            <a:r>
              <a:rPr lang="en-US" altLang="zh-CN" b="1">
                <a:ea typeface="宋体" charset="-122"/>
              </a:rPr>
              <a:t>08</a:t>
            </a:r>
            <a:r>
              <a:rPr lang="zh-CN" altLang="en-US" b="1">
                <a:ea typeface="宋体" charset="-122"/>
              </a:rPr>
              <a:t>奥运票务中心的道歉</a:t>
            </a:r>
          </a:p>
          <a:p>
            <a:pPr eaLnBrk="1" hangingPunct="1">
              <a:lnSpc>
                <a:spcPct val="90000"/>
              </a:lnSpc>
            </a:pPr>
            <a:r>
              <a:rPr lang="en-US" altLang="zh-CN">
                <a:ea typeface="宋体" charset="-122"/>
              </a:rPr>
              <a:t>2007</a:t>
            </a:r>
            <a:r>
              <a:rPr lang="zh-CN" altLang="en-US">
                <a:ea typeface="宋体" charset="-122"/>
              </a:rPr>
              <a:t>年</a:t>
            </a:r>
            <a:r>
              <a:rPr lang="en-US" altLang="zh-CN">
                <a:ea typeface="宋体" charset="-122"/>
              </a:rPr>
              <a:t>10</a:t>
            </a:r>
            <a:r>
              <a:rPr lang="zh-CN" altLang="en-US">
                <a:ea typeface="宋体" charset="-122"/>
              </a:rPr>
              <a:t>月</a:t>
            </a:r>
            <a:r>
              <a:rPr lang="en-US" altLang="zh-CN">
                <a:ea typeface="宋体" charset="-122"/>
              </a:rPr>
              <a:t>30</a:t>
            </a:r>
            <a:r>
              <a:rPr lang="zh-CN" altLang="en-US">
                <a:ea typeface="宋体" charset="-122"/>
              </a:rPr>
              <a:t>日，北京奥运会第二阶段门票销售刚启动就因为购票者太多而被迫暂停。低估了群众购票的热情，导致售票系统出现了瓶颈问题，对此将在升级售票技术系统的同时考虑调整售票政策。 </a:t>
            </a:r>
          </a:p>
          <a:p>
            <a:pPr eaLnBrk="1" hangingPunct="1">
              <a:lnSpc>
                <a:spcPct val="90000"/>
              </a:lnSpc>
            </a:pPr>
            <a:r>
              <a:rPr lang="zh-CN" altLang="en-US">
                <a:ea typeface="宋体" charset="-122"/>
              </a:rPr>
              <a:t>功能没出乱子，而性能却不行了！</a:t>
            </a:r>
          </a:p>
          <a:p>
            <a:pPr eaLnBrk="1" hangingPunct="1">
              <a:lnSpc>
                <a:spcPct val="90000"/>
              </a:lnSpc>
            </a:pPr>
            <a:endParaRPr lang="en-US" altLang="zh-CN">
              <a:ea typeface="宋体" charset="-122"/>
            </a:endParaRPr>
          </a:p>
          <a:p>
            <a:pPr eaLnBrk="1" hangingPunct="1">
              <a:lnSpc>
                <a:spcPct val="90000"/>
              </a:lnSpc>
            </a:pPr>
            <a:r>
              <a:rPr lang="en-US" altLang="zh-CN">
                <a:ea typeface="宋体" charset="-122"/>
              </a:rPr>
              <a:t>ATM</a:t>
            </a:r>
            <a:r>
              <a:rPr lang="zh-CN" altLang="en-US">
                <a:ea typeface="宋体" charset="-122"/>
              </a:rPr>
              <a:t>取款：</a:t>
            </a:r>
            <a:endParaRPr lang="en-US" altLang="zh-CN">
              <a:ea typeface="宋体" charset="-122"/>
            </a:endParaRPr>
          </a:p>
          <a:p>
            <a:pPr eaLnBrk="1" hangingPunct="1">
              <a:lnSpc>
                <a:spcPct val="90000"/>
              </a:lnSpc>
            </a:pPr>
            <a:r>
              <a:rPr lang="en-US" altLang="zh-CN">
                <a:ea typeface="宋体" charset="-122"/>
              </a:rPr>
              <a:t>2006</a:t>
            </a:r>
            <a:r>
              <a:rPr lang="zh-CN" altLang="en-US">
                <a:ea typeface="宋体" charset="-122"/>
              </a:rPr>
              <a:t>年</a:t>
            </a:r>
            <a:r>
              <a:rPr lang="en-US" altLang="zh-CN">
                <a:ea typeface="宋体" charset="-122"/>
              </a:rPr>
              <a:t>4</a:t>
            </a:r>
            <a:r>
              <a:rPr lang="zh-CN" altLang="en-US">
                <a:ea typeface="宋体" charset="-122"/>
              </a:rPr>
              <a:t>月</a:t>
            </a:r>
            <a:r>
              <a:rPr lang="en-US" altLang="zh-CN">
                <a:ea typeface="宋体" charset="-122"/>
              </a:rPr>
              <a:t>21</a:t>
            </a:r>
            <a:r>
              <a:rPr lang="zh-CN" altLang="en-US">
                <a:ea typeface="宋体" charset="-122"/>
              </a:rPr>
              <a:t>日晚</a:t>
            </a:r>
            <a:r>
              <a:rPr lang="en-US" altLang="zh-CN">
                <a:ea typeface="宋体" charset="-122"/>
              </a:rPr>
              <a:t>10</a:t>
            </a:r>
            <a:r>
              <a:rPr lang="zh-CN" altLang="en-US">
                <a:ea typeface="宋体" charset="-122"/>
              </a:rPr>
              <a:t>时，被告人许霆来到天河区黄埔大道某银行的</a:t>
            </a:r>
            <a:r>
              <a:rPr lang="en-US" altLang="zh-CN">
                <a:ea typeface="宋体" charset="-122"/>
              </a:rPr>
              <a:t>ATM</a:t>
            </a:r>
            <a:r>
              <a:rPr lang="zh-CN" altLang="en-US">
                <a:ea typeface="宋体" charset="-122"/>
              </a:rPr>
              <a:t>取款机取款。结果取出</a:t>
            </a:r>
            <a:r>
              <a:rPr lang="en-US" altLang="zh-CN">
                <a:ea typeface="宋体" charset="-122"/>
              </a:rPr>
              <a:t>1000</a:t>
            </a:r>
            <a:r>
              <a:rPr lang="zh-CN" altLang="en-US">
                <a:ea typeface="宋体" charset="-122"/>
              </a:rPr>
              <a:t>元后，他惊讶地发现银行卡账户里只被扣了</a:t>
            </a:r>
            <a:r>
              <a:rPr lang="en-US" altLang="zh-CN">
                <a:ea typeface="宋体" charset="-122"/>
              </a:rPr>
              <a:t>1</a:t>
            </a:r>
            <a:r>
              <a:rPr lang="zh-CN" altLang="en-US">
                <a:ea typeface="宋体" charset="-122"/>
              </a:rPr>
              <a:t>元，狂喜之下，许霆连续取款</a:t>
            </a:r>
            <a:r>
              <a:rPr lang="en-US" altLang="zh-CN">
                <a:ea typeface="宋体" charset="-122"/>
              </a:rPr>
              <a:t>5.4</a:t>
            </a:r>
            <a:r>
              <a:rPr lang="zh-CN" altLang="en-US">
                <a:ea typeface="宋体" charset="-122"/>
              </a:rPr>
              <a:t>万元。当晚，许霆回到住处，将此事告诉了同伴郭安山。两人随即再次前往提款，之后反复操作多次。后经警方查实，许霆先后取款</a:t>
            </a:r>
            <a:r>
              <a:rPr lang="en-US" altLang="zh-CN">
                <a:ea typeface="宋体" charset="-122"/>
              </a:rPr>
              <a:t>171</a:t>
            </a:r>
            <a:r>
              <a:rPr lang="zh-CN" altLang="en-US">
                <a:ea typeface="宋体" charset="-122"/>
              </a:rPr>
              <a:t>笔，合计</a:t>
            </a:r>
            <a:r>
              <a:rPr lang="en-US" altLang="zh-CN">
                <a:ea typeface="宋体" charset="-122"/>
              </a:rPr>
              <a:t>17.5</a:t>
            </a:r>
            <a:r>
              <a:rPr lang="zh-CN" altLang="en-US">
                <a:ea typeface="宋体" charset="-122"/>
              </a:rPr>
              <a:t>万元；郭安山则取款</a:t>
            </a:r>
            <a:r>
              <a:rPr lang="en-US" altLang="zh-CN">
                <a:ea typeface="宋体" charset="-122"/>
              </a:rPr>
              <a:t>1.8</a:t>
            </a:r>
            <a:r>
              <a:rPr lang="zh-CN" altLang="en-US">
                <a:ea typeface="宋体" charset="-122"/>
              </a:rPr>
              <a:t>万元。事后，二人各携赃款潜逃。</a:t>
            </a:r>
            <a:endParaRPr lang="en-US" altLang="zh-CN">
              <a:ea typeface="宋体" charset="-122"/>
            </a:endParaRPr>
          </a:p>
          <a:p>
            <a:pPr eaLnBrk="1" hangingPunct="1">
              <a:lnSpc>
                <a:spcPct val="90000"/>
              </a:lnSpc>
            </a:pPr>
            <a:endParaRPr lang="en-US" altLang="zh-CN">
              <a:ea typeface="宋体" charset="-122"/>
            </a:endParaRPr>
          </a:p>
          <a:p>
            <a:pPr eaLnBrk="1" hangingPunct="1">
              <a:lnSpc>
                <a:spcPct val="90000"/>
              </a:lnSpc>
            </a:pPr>
            <a:r>
              <a:rPr lang="zh-CN" altLang="en-US">
                <a:ea typeface="宋体" charset="-122"/>
              </a:rPr>
              <a:t>替他例子：</a:t>
            </a:r>
            <a:endParaRPr lang="en-US" altLang="zh-CN">
              <a:ea typeface="宋体" charset="-122"/>
            </a:endParaRPr>
          </a:p>
          <a:p>
            <a:pPr eaLnBrk="1" hangingPunct="1">
              <a:lnSpc>
                <a:spcPct val="90000"/>
              </a:lnSpc>
            </a:pPr>
            <a:r>
              <a:rPr lang="zh-CN" altLang="en-US">
                <a:ea typeface="宋体" charset="-122"/>
              </a:rPr>
              <a:t>医疗器械方面由于软件故障导致损失，后果非常严重，甚至危机生命。</a:t>
            </a:r>
            <a:endParaRPr lang="en-US" altLang="zh-CN">
              <a:ea typeface="宋体" charset="-122"/>
            </a:endParaRPr>
          </a:p>
          <a:p>
            <a:pPr eaLnBrk="1" hangingPunct="1">
              <a:lnSpc>
                <a:spcPct val="90000"/>
              </a:lnSpc>
            </a:pPr>
            <a:r>
              <a:rPr lang="zh-CN" altLang="en-US">
                <a:ea typeface="宋体" charset="-122"/>
              </a:rPr>
              <a:t>如心脏起博器，核磁共振等</a:t>
            </a:r>
            <a:endParaRPr lang="en-US" altLang="zh-CN">
              <a:ea typeface="宋体" charset="-122"/>
            </a:endParaRPr>
          </a:p>
          <a:p>
            <a:pPr eaLnBrk="1" hangingPunct="1">
              <a:lnSpc>
                <a:spcPct val="90000"/>
              </a:lnSpc>
            </a:pPr>
            <a:endParaRPr lang="en-US" altLang="zh-CN">
              <a:ea typeface="宋体" charset="-122"/>
            </a:endParaRPr>
          </a:p>
          <a:p>
            <a:pPr eaLnBrk="1" hangingPunct="1">
              <a:lnSpc>
                <a:spcPct val="90000"/>
              </a:lnSpc>
            </a:pPr>
            <a:r>
              <a:rPr lang="zh-CN" altLang="en-US">
                <a:ea typeface="宋体" charset="-122"/>
              </a:rPr>
              <a:t>提问学生：</a:t>
            </a:r>
            <a:endParaRPr lang="en-US" altLang="zh-CN">
              <a:ea typeface="宋体" charset="-122"/>
            </a:endParaRPr>
          </a:p>
          <a:p>
            <a:pPr eaLnBrk="1" hangingPunct="1">
              <a:lnSpc>
                <a:spcPct val="90000"/>
              </a:lnSpc>
            </a:pPr>
            <a:r>
              <a:rPr lang="zh-CN" altLang="en-US">
                <a:ea typeface="宋体" charset="-122"/>
              </a:rPr>
              <a:t>还知道哪些由于软件缺陷导致损失的例子？</a:t>
            </a:r>
            <a:endParaRPr lang="en-US" altLang="zh-CN">
              <a:ea typeface="宋体" charset="-122"/>
            </a:endParaRPr>
          </a:p>
          <a:p>
            <a:pPr eaLnBrk="1" hangingPunct="1">
              <a:lnSpc>
                <a:spcPct val="90000"/>
              </a:lnSpc>
            </a:pPr>
            <a:endParaRPr lang="zh-CN" altLang="en-US">
              <a:ea typeface="宋体" charset="-122"/>
            </a:endParaRPr>
          </a:p>
        </p:txBody>
      </p:sp>
      <p:sp>
        <p:nvSpPr>
          <p:cNvPr id="30723" name="灯片编号占位符 3"/>
          <p:cNvSpPr txBox="1">
            <a:spLocks noGrp="1"/>
          </p:cNvSpPr>
          <p:nvPr/>
        </p:nvSpPr>
        <p:spPr bwMode="auto">
          <a:xfrm>
            <a:off x="3884613" y="8688388"/>
            <a:ext cx="2973387" cy="455612"/>
          </a:xfrm>
          <a:prstGeom prst="rect">
            <a:avLst/>
          </a:prstGeom>
          <a:noFill/>
          <a:ln w="9525">
            <a:noFill/>
            <a:miter lim="800000"/>
            <a:headEnd/>
            <a:tailEnd/>
          </a:ln>
        </p:spPr>
        <p:txBody>
          <a:bodyPr lIns="92319" tIns="46160" rIns="92319" bIns="46160" anchor="b"/>
          <a:lstStyle/>
          <a:p>
            <a:pPr algn="r" defTabSz="922338" eaLnBrk="0" hangingPunct="0"/>
            <a:fld id="{8C2733E0-9B70-4A64-ACB3-B14CDDDDE6C2}" type="slidenum">
              <a:rPr lang="de-DE" altLang="zh-CN" sz="1200">
                <a:latin typeface="Times New Roman" pitchFamily="18" charset="0"/>
              </a:rPr>
              <a:pPr algn="r" defTabSz="922338" eaLnBrk="0" hangingPunct="0"/>
              <a:t>32</a:t>
            </a:fld>
            <a:endParaRPr lang="de-DE" altLang="zh-CN" sz="120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19897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74638" y="406400"/>
            <a:ext cx="7407276" cy="4167188"/>
          </a:xfrm>
          <a:ln/>
        </p:spPr>
      </p:sp>
      <p:sp>
        <p:nvSpPr>
          <p:cNvPr id="6144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546442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73666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74638" y="406400"/>
            <a:ext cx="7407276" cy="4167188"/>
          </a:xfrm>
          <a:ln/>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74638" y="406400"/>
            <a:ext cx="7407276"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74638" y="406400"/>
            <a:ext cx="7407276" cy="4167188"/>
          </a:xfrm>
          <a:ln/>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3951042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74638" y="406400"/>
            <a:ext cx="7407276" cy="4167188"/>
          </a:xfrm>
          <a:ln/>
        </p:spPr>
      </p:sp>
      <p:sp>
        <p:nvSpPr>
          <p:cNvPr id="6656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906442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74638" y="406400"/>
            <a:ext cx="7407276" cy="4167188"/>
          </a:xfrm>
          <a:ln/>
        </p:spPr>
      </p:sp>
      <p:sp>
        <p:nvSpPr>
          <p:cNvPr id="6758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71192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202186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251159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95643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a:ln/>
        </p:spPr>
      </p:sp>
      <p:sp>
        <p:nvSpPr>
          <p:cNvPr id="7065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128950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a:ln/>
        </p:spPr>
      </p:sp>
      <p:sp>
        <p:nvSpPr>
          <p:cNvPr id="7065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dirty="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a:ln/>
        </p:spPr>
      </p:sp>
      <p:sp>
        <p:nvSpPr>
          <p:cNvPr id="7065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126358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843371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82588" y="685800"/>
            <a:ext cx="6094412" cy="3429000"/>
          </a:xfrm>
          <a:ln/>
        </p:spPr>
      </p:sp>
      <p:sp>
        <p:nvSpPr>
          <p:cNvPr id="6963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659573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74638" y="406400"/>
            <a:ext cx="7407276" cy="4167188"/>
          </a:xfrm>
          <a:ln/>
        </p:spPr>
      </p:sp>
      <p:sp>
        <p:nvSpPr>
          <p:cNvPr id="716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493882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160858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xfrm>
            <a:off x="-274638" y="406400"/>
            <a:ext cx="7407276" cy="4167188"/>
          </a:xfrm>
          <a:ln/>
        </p:spPr>
      </p:sp>
      <p:sp>
        <p:nvSpPr>
          <p:cNvPr id="6246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031872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软件测试的必要性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迪斯尼并不总是带来笑声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一个缺陷造成了数亿美元损失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火星探测飞船坠毁	</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软件测试走了捷径导致灾难再次发生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5</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1.1.5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错误指令造成骑士资本集团损失</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4.4</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亿美元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6</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1.1.6 AWS</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宕机整整</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4</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个小时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7</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1.1.7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预定的酒店住不进去、露宿街头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8</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1.1.8 Uber</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泄漏个人隐私，导致用户要求赔偿</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亿多元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8</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1.1.9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更多的悲剧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9</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为什么要进行软件测试 ？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10</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什么是软件测试 ？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14</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测试和质量保证的关系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15</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1.5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测试和开发的关系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16</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1.6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测试驱动开发的思想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18</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小结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20</a:t>
            </a:r>
          </a:p>
          <a:p>
            <a:pPr algn="just">
              <a:lnSpc>
                <a:spcPct val="120000"/>
              </a:lnSpc>
            </a:pP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思考题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20</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6096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560506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74638" y="406400"/>
            <a:ext cx="7407276" cy="4167188"/>
          </a:xfrm>
          <a:ln/>
        </p:spPr>
      </p:sp>
      <p:sp>
        <p:nvSpPr>
          <p:cNvPr id="727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274638" y="406400"/>
            <a:ext cx="7407276" cy="4167188"/>
          </a:xfrm>
          <a:ln/>
        </p:spPr>
      </p:sp>
      <p:sp>
        <p:nvSpPr>
          <p:cNvPr id="73731"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18944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a:ln/>
        </p:spPr>
      </p:sp>
      <p:sp>
        <p:nvSpPr>
          <p:cNvPr id="57347"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274638" y="406400"/>
            <a:ext cx="7407276" cy="4167188"/>
          </a:xfrm>
          <a:ln/>
        </p:spPr>
      </p:sp>
      <p:sp>
        <p:nvSpPr>
          <p:cNvPr id="58371"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274638" y="406400"/>
            <a:ext cx="7407276" cy="4167188"/>
          </a:xfrm>
          <a:ln/>
        </p:spPr>
      </p:sp>
      <p:sp>
        <p:nvSpPr>
          <p:cNvPr id="593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TextEdit="1"/>
          </p:cNvSpPr>
          <p:nvPr>
            <p:ph type="sldImg"/>
          </p:nvPr>
        </p:nvSpPr>
        <p:spPr>
          <a:xfrm>
            <a:off x="379413" y="685800"/>
            <a:ext cx="6094412" cy="3429000"/>
          </a:xfrm>
          <a:ln/>
        </p:spPr>
      </p:sp>
      <p:sp>
        <p:nvSpPr>
          <p:cNvPr id="32770" name="Rectangle 3"/>
          <p:cNvSpPr>
            <a:spLocks noGrp="1"/>
          </p:cNvSpPr>
          <p:nvPr>
            <p:ph type="body" idx="1"/>
          </p:nvPr>
        </p:nvSpPr>
        <p:spPr>
          <a:xfrm>
            <a:off x="915988" y="4341813"/>
            <a:ext cx="5026025" cy="4116387"/>
          </a:xfrm>
          <a:noFill/>
          <a:ln/>
        </p:spPr>
        <p:txBody>
          <a:bodyPr/>
          <a:lstStyle/>
          <a:p>
            <a:pPr eaLnBrk="1" hangingPunct="1"/>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a:xfrm>
            <a:off x="381000" y="684213"/>
            <a:ext cx="6097588" cy="3430587"/>
          </a:xfrm>
          <a:ln/>
        </p:spPr>
      </p:sp>
      <p:sp>
        <p:nvSpPr>
          <p:cNvPr id="30722" name="备注占位符 2"/>
          <p:cNvSpPr>
            <a:spLocks noGrp="1"/>
          </p:cNvSpPr>
          <p:nvPr>
            <p:ph type="body" idx="1"/>
          </p:nvPr>
        </p:nvSpPr>
        <p:spPr>
          <a:xfrm>
            <a:off x="915988" y="4341813"/>
            <a:ext cx="5026025" cy="4117975"/>
          </a:xfrm>
          <a:noFill/>
          <a:ln/>
        </p:spPr>
        <p:txBody>
          <a:bodyPr lIns="92319" tIns="46160" rIns="92319" bIns="46160"/>
          <a:lstStyle/>
          <a:p>
            <a:pPr eaLnBrk="1" hangingPunct="1">
              <a:lnSpc>
                <a:spcPct val="90000"/>
              </a:lnSpc>
            </a:pPr>
            <a:r>
              <a:rPr lang="en-US" altLang="zh-CN" b="1">
                <a:ea typeface="宋体" charset="-122"/>
              </a:rPr>
              <a:t>ATM</a:t>
            </a:r>
            <a:r>
              <a:rPr lang="zh-CN" altLang="en-US" b="1">
                <a:ea typeface="宋体" charset="-122"/>
              </a:rPr>
              <a:t>机出故障 男子</a:t>
            </a:r>
            <a:r>
              <a:rPr lang="en-US" altLang="zh-CN" b="1">
                <a:ea typeface="宋体" charset="-122"/>
              </a:rPr>
              <a:t>171</a:t>
            </a:r>
            <a:r>
              <a:rPr lang="zh-CN" altLang="en-US" b="1">
                <a:ea typeface="宋体" charset="-122"/>
              </a:rPr>
              <a:t>次恶意取款被判无期</a:t>
            </a:r>
          </a:p>
          <a:p>
            <a:pPr eaLnBrk="1" hangingPunct="1">
              <a:lnSpc>
                <a:spcPct val="90000"/>
              </a:lnSpc>
            </a:pPr>
            <a:r>
              <a:rPr lang="zh-CN" altLang="en-US">
                <a:ea typeface="宋体" charset="-122"/>
              </a:rPr>
              <a:t>核心提示：</a:t>
            </a:r>
            <a:r>
              <a:rPr lang="en-US" altLang="zh-CN">
                <a:ea typeface="宋体" charset="-122"/>
              </a:rPr>
              <a:t>2006</a:t>
            </a:r>
            <a:r>
              <a:rPr lang="zh-CN" altLang="en-US">
                <a:ea typeface="宋体" charset="-122"/>
              </a:rPr>
              <a:t>年</a:t>
            </a:r>
            <a:r>
              <a:rPr lang="en-US" altLang="zh-CN">
                <a:ea typeface="宋体" charset="-122"/>
              </a:rPr>
              <a:t>4</a:t>
            </a:r>
            <a:r>
              <a:rPr lang="zh-CN" altLang="en-US">
                <a:ea typeface="宋体" charset="-122"/>
              </a:rPr>
              <a:t>月</a:t>
            </a:r>
            <a:r>
              <a:rPr lang="en-US" altLang="zh-CN">
                <a:ea typeface="宋体" charset="-122"/>
              </a:rPr>
              <a:t>21</a:t>
            </a:r>
            <a:r>
              <a:rPr lang="zh-CN" altLang="en-US">
                <a:ea typeface="宋体" charset="-122"/>
              </a:rPr>
              <a:t>日晚</a:t>
            </a:r>
            <a:r>
              <a:rPr lang="en-US" altLang="zh-CN">
                <a:ea typeface="宋体" charset="-122"/>
              </a:rPr>
              <a:t>10</a:t>
            </a:r>
            <a:r>
              <a:rPr lang="zh-CN" altLang="en-US">
                <a:ea typeface="宋体" charset="-122"/>
              </a:rPr>
              <a:t>时，被告人许霆来到广州天河区黄埔大道某银行的</a:t>
            </a:r>
            <a:r>
              <a:rPr lang="en-US" altLang="zh-CN">
                <a:ea typeface="宋体" charset="-122"/>
              </a:rPr>
              <a:t>ATM</a:t>
            </a:r>
            <a:r>
              <a:rPr lang="zh-CN" altLang="en-US">
                <a:ea typeface="宋体" charset="-122"/>
              </a:rPr>
              <a:t>取款机取款。结果取出</a:t>
            </a:r>
            <a:r>
              <a:rPr lang="en-US" altLang="zh-CN">
                <a:ea typeface="宋体" charset="-122"/>
              </a:rPr>
              <a:t>1000</a:t>
            </a:r>
            <a:r>
              <a:rPr lang="zh-CN" altLang="en-US">
                <a:ea typeface="宋体" charset="-122"/>
              </a:rPr>
              <a:t>元后，银行卡账户里只被扣</a:t>
            </a:r>
            <a:r>
              <a:rPr lang="en-US" altLang="zh-CN">
                <a:ea typeface="宋体" charset="-122"/>
              </a:rPr>
              <a:t>1</a:t>
            </a:r>
            <a:r>
              <a:rPr lang="zh-CN" altLang="en-US">
                <a:ea typeface="宋体" charset="-122"/>
              </a:rPr>
              <a:t>元，许霆先后取款</a:t>
            </a:r>
            <a:r>
              <a:rPr lang="en-US" altLang="zh-CN">
                <a:ea typeface="宋体" charset="-122"/>
              </a:rPr>
              <a:t>171</a:t>
            </a:r>
            <a:r>
              <a:rPr lang="zh-CN" altLang="en-US">
                <a:ea typeface="宋体" charset="-122"/>
              </a:rPr>
              <a:t>笔，合计</a:t>
            </a:r>
            <a:r>
              <a:rPr lang="en-US" altLang="zh-CN">
                <a:ea typeface="宋体" charset="-122"/>
              </a:rPr>
              <a:t>17.5</a:t>
            </a:r>
            <a:r>
              <a:rPr lang="zh-CN" altLang="en-US">
                <a:ea typeface="宋体" charset="-122"/>
              </a:rPr>
              <a:t>万元。许霆潜逃一年后被抓获，以盗窃罪被判无期徒刑，后改判为</a:t>
            </a:r>
            <a:r>
              <a:rPr lang="en-US" altLang="zh-CN">
                <a:ea typeface="宋体" charset="-122"/>
              </a:rPr>
              <a:t>5</a:t>
            </a:r>
            <a:r>
              <a:rPr lang="zh-CN" altLang="en-US">
                <a:ea typeface="宋体" charset="-122"/>
              </a:rPr>
              <a:t>年。</a:t>
            </a:r>
          </a:p>
          <a:p>
            <a:pPr eaLnBrk="1" hangingPunct="1">
              <a:lnSpc>
                <a:spcPct val="90000"/>
              </a:lnSpc>
            </a:pPr>
            <a:r>
              <a:rPr lang="zh-CN" altLang="en-US">
                <a:ea typeface="宋体" charset="-122"/>
              </a:rPr>
              <a:t>是软件的错误将许霆送进了监狱！</a:t>
            </a:r>
          </a:p>
          <a:p>
            <a:pPr eaLnBrk="1" hangingPunct="1">
              <a:lnSpc>
                <a:spcPct val="90000"/>
              </a:lnSpc>
            </a:pPr>
            <a:endParaRPr lang="en-US" altLang="zh-CN">
              <a:ea typeface="宋体" charset="-122"/>
            </a:endParaRPr>
          </a:p>
          <a:p>
            <a:pPr eaLnBrk="1" hangingPunct="1">
              <a:lnSpc>
                <a:spcPct val="90000"/>
              </a:lnSpc>
            </a:pPr>
            <a:r>
              <a:rPr lang="en-US" altLang="zh-CN" b="1">
                <a:ea typeface="宋体" charset="-122"/>
              </a:rPr>
              <a:t>08</a:t>
            </a:r>
            <a:r>
              <a:rPr lang="zh-CN" altLang="en-US" b="1">
                <a:ea typeface="宋体" charset="-122"/>
              </a:rPr>
              <a:t>奥运票务中心的道歉</a:t>
            </a:r>
          </a:p>
          <a:p>
            <a:pPr eaLnBrk="1" hangingPunct="1">
              <a:lnSpc>
                <a:spcPct val="90000"/>
              </a:lnSpc>
            </a:pPr>
            <a:r>
              <a:rPr lang="en-US" altLang="zh-CN">
                <a:ea typeface="宋体" charset="-122"/>
              </a:rPr>
              <a:t>2007</a:t>
            </a:r>
            <a:r>
              <a:rPr lang="zh-CN" altLang="en-US">
                <a:ea typeface="宋体" charset="-122"/>
              </a:rPr>
              <a:t>年</a:t>
            </a:r>
            <a:r>
              <a:rPr lang="en-US" altLang="zh-CN">
                <a:ea typeface="宋体" charset="-122"/>
              </a:rPr>
              <a:t>10</a:t>
            </a:r>
            <a:r>
              <a:rPr lang="zh-CN" altLang="en-US">
                <a:ea typeface="宋体" charset="-122"/>
              </a:rPr>
              <a:t>月</a:t>
            </a:r>
            <a:r>
              <a:rPr lang="en-US" altLang="zh-CN">
                <a:ea typeface="宋体" charset="-122"/>
              </a:rPr>
              <a:t>30</a:t>
            </a:r>
            <a:r>
              <a:rPr lang="zh-CN" altLang="en-US">
                <a:ea typeface="宋体" charset="-122"/>
              </a:rPr>
              <a:t>日，北京奥运会第二阶段门票销售刚启动就因为购票者太多而被迫暂停。低估了群众购票的热情，导致售票系统出现了瓶颈问题，对此将在升级售票技术系统的同时考虑调整售票政策。 </a:t>
            </a:r>
          </a:p>
          <a:p>
            <a:pPr eaLnBrk="1" hangingPunct="1">
              <a:lnSpc>
                <a:spcPct val="90000"/>
              </a:lnSpc>
            </a:pPr>
            <a:r>
              <a:rPr lang="zh-CN" altLang="en-US">
                <a:ea typeface="宋体" charset="-122"/>
              </a:rPr>
              <a:t>功能没出乱子，而性能却不行了！</a:t>
            </a:r>
          </a:p>
          <a:p>
            <a:pPr eaLnBrk="1" hangingPunct="1">
              <a:lnSpc>
                <a:spcPct val="90000"/>
              </a:lnSpc>
            </a:pPr>
            <a:endParaRPr lang="en-US" altLang="zh-CN">
              <a:ea typeface="宋体" charset="-122"/>
            </a:endParaRPr>
          </a:p>
          <a:p>
            <a:pPr eaLnBrk="1" hangingPunct="1">
              <a:lnSpc>
                <a:spcPct val="90000"/>
              </a:lnSpc>
            </a:pPr>
            <a:r>
              <a:rPr lang="en-US" altLang="zh-CN">
                <a:ea typeface="宋体" charset="-122"/>
              </a:rPr>
              <a:t>ATM</a:t>
            </a:r>
            <a:r>
              <a:rPr lang="zh-CN" altLang="en-US">
                <a:ea typeface="宋体" charset="-122"/>
              </a:rPr>
              <a:t>取款：</a:t>
            </a:r>
            <a:endParaRPr lang="en-US" altLang="zh-CN">
              <a:ea typeface="宋体" charset="-122"/>
            </a:endParaRPr>
          </a:p>
          <a:p>
            <a:pPr eaLnBrk="1" hangingPunct="1">
              <a:lnSpc>
                <a:spcPct val="90000"/>
              </a:lnSpc>
            </a:pPr>
            <a:r>
              <a:rPr lang="en-US" altLang="zh-CN">
                <a:ea typeface="宋体" charset="-122"/>
              </a:rPr>
              <a:t>2006</a:t>
            </a:r>
            <a:r>
              <a:rPr lang="zh-CN" altLang="en-US">
                <a:ea typeface="宋体" charset="-122"/>
              </a:rPr>
              <a:t>年</a:t>
            </a:r>
            <a:r>
              <a:rPr lang="en-US" altLang="zh-CN">
                <a:ea typeface="宋体" charset="-122"/>
              </a:rPr>
              <a:t>4</a:t>
            </a:r>
            <a:r>
              <a:rPr lang="zh-CN" altLang="en-US">
                <a:ea typeface="宋体" charset="-122"/>
              </a:rPr>
              <a:t>月</a:t>
            </a:r>
            <a:r>
              <a:rPr lang="en-US" altLang="zh-CN">
                <a:ea typeface="宋体" charset="-122"/>
              </a:rPr>
              <a:t>21</a:t>
            </a:r>
            <a:r>
              <a:rPr lang="zh-CN" altLang="en-US">
                <a:ea typeface="宋体" charset="-122"/>
              </a:rPr>
              <a:t>日晚</a:t>
            </a:r>
            <a:r>
              <a:rPr lang="en-US" altLang="zh-CN">
                <a:ea typeface="宋体" charset="-122"/>
              </a:rPr>
              <a:t>10</a:t>
            </a:r>
            <a:r>
              <a:rPr lang="zh-CN" altLang="en-US">
                <a:ea typeface="宋体" charset="-122"/>
              </a:rPr>
              <a:t>时，被告人许霆来到天河区黄埔大道某银行的</a:t>
            </a:r>
            <a:r>
              <a:rPr lang="en-US" altLang="zh-CN">
                <a:ea typeface="宋体" charset="-122"/>
              </a:rPr>
              <a:t>ATM</a:t>
            </a:r>
            <a:r>
              <a:rPr lang="zh-CN" altLang="en-US">
                <a:ea typeface="宋体" charset="-122"/>
              </a:rPr>
              <a:t>取款机取款。结果取出</a:t>
            </a:r>
            <a:r>
              <a:rPr lang="en-US" altLang="zh-CN">
                <a:ea typeface="宋体" charset="-122"/>
              </a:rPr>
              <a:t>1000</a:t>
            </a:r>
            <a:r>
              <a:rPr lang="zh-CN" altLang="en-US">
                <a:ea typeface="宋体" charset="-122"/>
              </a:rPr>
              <a:t>元后，他惊讶地发现银行卡账户里只被扣了</a:t>
            </a:r>
            <a:r>
              <a:rPr lang="en-US" altLang="zh-CN">
                <a:ea typeface="宋体" charset="-122"/>
              </a:rPr>
              <a:t>1</a:t>
            </a:r>
            <a:r>
              <a:rPr lang="zh-CN" altLang="en-US">
                <a:ea typeface="宋体" charset="-122"/>
              </a:rPr>
              <a:t>元，狂喜之下，许霆连续取款</a:t>
            </a:r>
            <a:r>
              <a:rPr lang="en-US" altLang="zh-CN">
                <a:ea typeface="宋体" charset="-122"/>
              </a:rPr>
              <a:t>5.4</a:t>
            </a:r>
            <a:r>
              <a:rPr lang="zh-CN" altLang="en-US">
                <a:ea typeface="宋体" charset="-122"/>
              </a:rPr>
              <a:t>万元。当晚，许霆回到住处，将此事告诉了同伴郭安山。两人随即再次前往提款，之后反复操作多次。后经警方查实，许霆先后取款</a:t>
            </a:r>
            <a:r>
              <a:rPr lang="en-US" altLang="zh-CN">
                <a:ea typeface="宋体" charset="-122"/>
              </a:rPr>
              <a:t>171</a:t>
            </a:r>
            <a:r>
              <a:rPr lang="zh-CN" altLang="en-US">
                <a:ea typeface="宋体" charset="-122"/>
              </a:rPr>
              <a:t>笔，合计</a:t>
            </a:r>
            <a:r>
              <a:rPr lang="en-US" altLang="zh-CN">
                <a:ea typeface="宋体" charset="-122"/>
              </a:rPr>
              <a:t>17.5</a:t>
            </a:r>
            <a:r>
              <a:rPr lang="zh-CN" altLang="en-US">
                <a:ea typeface="宋体" charset="-122"/>
              </a:rPr>
              <a:t>万元；郭安山则取款</a:t>
            </a:r>
            <a:r>
              <a:rPr lang="en-US" altLang="zh-CN">
                <a:ea typeface="宋体" charset="-122"/>
              </a:rPr>
              <a:t>1.8</a:t>
            </a:r>
            <a:r>
              <a:rPr lang="zh-CN" altLang="en-US">
                <a:ea typeface="宋体" charset="-122"/>
              </a:rPr>
              <a:t>万元。事后，二人各携赃款潜逃。</a:t>
            </a:r>
            <a:endParaRPr lang="en-US" altLang="zh-CN">
              <a:ea typeface="宋体" charset="-122"/>
            </a:endParaRPr>
          </a:p>
          <a:p>
            <a:pPr eaLnBrk="1" hangingPunct="1">
              <a:lnSpc>
                <a:spcPct val="90000"/>
              </a:lnSpc>
            </a:pPr>
            <a:endParaRPr lang="en-US" altLang="zh-CN">
              <a:ea typeface="宋体" charset="-122"/>
            </a:endParaRPr>
          </a:p>
          <a:p>
            <a:pPr eaLnBrk="1" hangingPunct="1">
              <a:lnSpc>
                <a:spcPct val="90000"/>
              </a:lnSpc>
            </a:pPr>
            <a:r>
              <a:rPr lang="zh-CN" altLang="en-US">
                <a:ea typeface="宋体" charset="-122"/>
              </a:rPr>
              <a:t>替他例子：</a:t>
            </a:r>
            <a:endParaRPr lang="en-US" altLang="zh-CN">
              <a:ea typeface="宋体" charset="-122"/>
            </a:endParaRPr>
          </a:p>
          <a:p>
            <a:pPr eaLnBrk="1" hangingPunct="1">
              <a:lnSpc>
                <a:spcPct val="90000"/>
              </a:lnSpc>
            </a:pPr>
            <a:r>
              <a:rPr lang="zh-CN" altLang="en-US">
                <a:ea typeface="宋体" charset="-122"/>
              </a:rPr>
              <a:t>医疗器械方面由于软件故障导致损失，后果非常严重，甚至危机生命。</a:t>
            </a:r>
            <a:endParaRPr lang="en-US" altLang="zh-CN">
              <a:ea typeface="宋体" charset="-122"/>
            </a:endParaRPr>
          </a:p>
          <a:p>
            <a:pPr eaLnBrk="1" hangingPunct="1">
              <a:lnSpc>
                <a:spcPct val="90000"/>
              </a:lnSpc>
            </a:pPr>
            <a:r>
              <a:rPr lang="zh-CN" altLang="en-US">
                <a:ea typeface="宋体" charset="-122"/>
              </a:rPr>
              <a:t>如心脏起博器，核磁共振等</a:t>
            </a:r>
            <a:endParaRPr lang="en-US" altLang="zh-CN">
              <a:ea typeface="宋体" charset="-122"/>
            </a:endParaRPr>
          </a:p>
          <a:p>
            <a:pPr eaLnBrk="1" hangingPunct="1">
              <a:lnSpc>
                <a:spcPct val="90000"/>
              </a:lnSpc>
            </a:pPr>
            <a:endParaRPr lang="en-US" altLang="zh-CN">
              <a:ea typeface="宋体" charset="-122"/>
            </a:endParaRPr>
          </a:p>
          <a:p>
            <a:pPr eaLnBrk="1" hangingPunct="1">
              <a:lnSpc>
                <a:spcPct val="90000"/>
              </a:lnSpc>
            </a:pPr>
            <a:r>
              <a:rPr lang="zh-CN" altLang="en-US">
                <a:ea typeface="宋体" charset="-122"/>
              </a:rPr>
              <a:t>提问学生：</a:t>
            </a:r>
            <a:endParaRPr lang="en-US" altLang="zh-CN">
              <a:ea typeface="宋体" charset="-122"/>
            </a:endParaRPr>
          </a:p>
          <a:p>
            <a:pPr eaLnBrk="1" hangingPunct="1">
              <a:lnSpc>
                <a:spcPct val="90000"/>
              </a:lnSpc>
            </a:pPr>
            <a:r>
              <a:rPr lang="zh-CN" altLang="en-US">
                <a:ea typeface="宋体" charset="-122"/>
              </a:rPr>
              <a:t>还知道哪些由于软件缺陷导致损失的例子？</a:t>
            </a:r>
            <a:endParaRPr lang="en-US" altLang="zh-CN">
              <a:ea typeface="宋体" charset="-122"/>
            </a:endParaRPr>
          </a:p>
          <a:p>
            <a:pPr eaLnBrk="1" hangingPunct="1">
              <a:lnSpc>
                <a:spcPct val="90000"/>
              </a:lnSpc>
            </a:pPr>
            <a:endParaRPr lang="zh-CN" altLang="en-US">
              <a:ea typeface="宋体" charset="-122"/>
            </a:endParaRPr>
          </a:p>
        </p:txBody>
      </p:sp>
      <p:sp>
        <p:nvSpPr>
          <p:cNvPr id="30723" name="灯片编号占位符 3"/>
          <p:cNvSpPr txBox="1">
            <a:spLocks noGrp="1"/>
          </p:cNvSpPr>
          <p:nvPr/>
        </p:nvSpPr>
        <p:spPr bwMode="auto">
          <a:xfrm>
            <a:off x="3884613" y="8688388"/>
            <a:ext cx="2973387" cy="455612"/>
          </a:xfrm>
          <a:prstGeom prst="rect">
            <a:avLst/>
          </a:prstGeom>
          <a:noFill/>
          <a:ln w="9525">
            <a:noFill/>
            <a:miter lim="800000"/>
            <a:headEnd/>
            <a:tailEnd/>
          </a:ln>
        </p:spPr>
        <p:txBody>
          <a:bodyPr lIns="92319" tIns="46160" rIns="92319" bIns="46160" anchor="b"/>
          <a:lstStyle/>
          <a:p>
            <a:pPr algn="r" defTabSz="922338" eaLnBrk="0" hangingPunct="0"/>
            <a:fld id="{8C2733E0-9B70-4A64-ACB3-B14CDDDDE6C2}" type="slidenum">
              <a:rPr lang="de-DE" altLang="zh-CN" sz="1200">
                <a:latin typeface="Times New Roman" pitchFamily="18" charset="0"/>
              </a:rPr>
              <a:pPr algn="r" defTabSz="922338" eaLnBrk="0" hangingPunct="0"/>
              <a:t>30</a:t>
            </a:fld>
            <a:endParaRPr lang="de-DE" altLang="zh-CN" sz="120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pic>
        <p:nvPicPr>
          <p:cNvPr id="3" name="图片 2">
            <a:extLst>
              <a:ext uri="{FF2B5EF4-FFF2-40B4-BE49-F238E27FC236}">
                <a16:creationId xmlns:a16="http://schemas.microsoft.com/office/drawing/2014/main" xmlns="" id="{07B7E234-89B0-706D-1A4C-57A87D63CF06}"/>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330000"/>
                    </a14:imgEffect>
                    <a14:imgEffect>
                      <a14:brightnessContrast bright="-4000" contrast="-68000"/>
                    </a14:imgEffect>
                  </a14:imgLayer>
                </a14:imgProps>
              </a:ext>
            </a:extLst>
          </a:blip>
          <a:stretch>
            <a:fillRect/>
          </a:stretch>
        </p:blipFill>
        <p:spPr>
          <a:xfrm>
            <a:off x="0" y="0"/>
            <a:ext cx="9144000" cy="51434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D8E4B8C-8567-91A4-EA87-706D1555D5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5" name="Picture 2">
            <a:extLst>
              <a:ext uri="{FF2B5EF4-FFF2-40B4-BE49-F238E27FC236}">
                <a16:creationId xmlns:a16="http://schemas.microsoft.com/office/drawing/2014/main" xmlns="" id="{1EBDECA4-B600-4506-DD70-AF8E53BD9C3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13090" y="0"/>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2" name="灯片编号占位符 4">
            <a:extLst>
              <a:ext uri="{FF2B5EF4-FFF2-40B4-BE49-F238E27FC236}">
                <a16:creationId xmlns:a16="http://schemas.microsoft.com/office/drawing/2014/main" xmlns="" id="{DCD6E9A1-B47F-2731-3032-7C56D2E73B58}"/>
              </a:ext>
            </a:extLst>
          </p:cNvPr>
          <p:cNvSpPr>
            <a:spLocks noGrp="1"/>
          </p:cNvSpPr>
          <p:nvPr>
            <p:ph type="sldNum" sz="quarter" idx="11"/>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pic>
        <p:nvPicPr>
          <p:cNvPr id="4" name="Picture 2">
            <a:extLst>
              <a:ext uri="{FF2B5EF4-FFF2-40B4-BE49-F238E27FC236}">
                <a16:creationId xmlns:a16="http://schemas.microsoft.com/office/drawing/2014/main" xmlns="" id="{8C682425-7EF3-5598-817E-A6DA8292B3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53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117871" cy="571545"/>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4"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grpSp>
        <p:nvGrpSpPr>
          <p:cNvPr id="5" name="组合 19">
            <a:extLst>
              <a:ext uri="{FF2B5EF4-FFF2-40B4-BE49-F238E27FC236}">
                <a16:creationId xmlns:a16="http://schemas.microsoft.com/office/drawing/2014/main" xmlns="" id="{EC69FC13-AC4D-F12E-E37C-711A71110FCC}"/>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xmlns="" id="{FEA69B54-1524-A956-F925-ED4692754F43}"/>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xmlns="" id="{6D43F717-4BFF-ADB8-FC3C-DC87E1E6B1AA}"/>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xmlns="" id="{0088B8D7-8797-C398-64B6-9D333B7F71B8}"/>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文本占位符 26">
            <a:extLst>
              <a:ext uri="{FF2B5EF4-FFF2-40B4-BE49-F238E27FC236}">
                <a16:creationId xmlns:a16="http://schemas.microsoft.com/office/drawing/2014/main" xmlns="" id="{893646F8-FF0F-37C8-EC53-64F7BBC2A3D1}"/>
              </a:ext>
            </a:extLst>
          </p:cNvPr>
          <p:cNvSpPr>
            <a:spLocks noGrp="1"/>
          </p:cNvSpPr>
          <p:nvPr>
            <p:ph type="body" sz="quarter" idx="11"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pic>
        <p:nvPicPr>
          <p:cNvPr id="3" name="Picture 2">
            <a:extLst>
              <a:ext uri="{FF2B5EF4-FFF2-40B4-BE49-F238E27FC236}">
                <a16:creationId xmlns:a16="http://schemas.microsoft.com/office/drawing/2014/main" xmlns="" id="{AF5419E2-8416-8A89-2D06-E8FAB47DDE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86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xmlns=""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xmlns=""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5" name="Picture 2">
            <a:extLst>
              <a:ext uri="{FF2B5EF4-FFF2-40B4-BE49-F238E27FC236}">
                <a16:creationId xmlns:a16="http://schemas.microsoft.com/office/drawing/2014/main" xmlns="" id="{91BBB4F3-1D08-6D6E-6F5F-ED57C138956D}"/>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sharpenSoften amount="-43000"/>
                    </a14:imgEffect>
                    <a14:imgEffect>
                      <a14:brightnessContrast bright="22000" contrast="-1000"/>
                    </a14:imgEffect>
                  </a14:imgLayer>
                </a14:imgProps>
              </a:ext>
              <a:ext uri="{28A0092B-C50C-407E-A947-70E740481C1C}">
                <a14:useLocalDpi xmlns:a14="http://schemas.microsoft.com/office/drawing/2010/main" val="0"/>
              </a:ext>
            </a:extLst>
          </a:blip>
          <a:srcRect/>
          <a:stretch>
            <a:fillRect/>
          </a:stretch>
        </p:blipFill>
        <p:spPr bwMode="auto">
          <a:xfrm>
            <a:off x="7913091" y="4359076"/>
            <a:ext cx="1230909" cy="523875"/>
          </a:xfrm>
          <a:prstGeom prst="rect">
            <a:avLst/>
          </a:prstGeom>
          <a:pattFill prst="shingle">
            <a:fgClr>
              <a:schemeClr val="accent1"/>
            </a:fgClr>
            <a:bgClr>
              <a:schemeClr val="bg1"/>
            </a:bgClr>
          </a:pattFill>
        </p:spPr>
      </p:pic>
    </p:spTree>
    <p:extLst>
      <p:ext uri="{BB962C8B-B14F-4D97-AF65-F5344CB8AC3E}">
        <p14:creationId xmlns:p14="http://schemas.microsoft.com/office/powerpoint/2010/main" val="3555372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5125"/>
            <a:ext cx="7393916" cy="47665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5" name="组合 19">
            <a:extLst>
              <a:ext uri="{FF2B5EF4-FFF2-40B4-BE49-F238E27FC236}">
                <a16:creationId xmlns:a16="http://schemas.microsoft.com/office/drawing/2014/main" xmlns="" id="{19A7ADF7-8104-D698-C36A-4A0200D41C60}"/>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xmlns="" id="{7A88D895-748E-1B7B-6BD5-691A16844753}"/>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xmlns="" id="{4797704B-B9D9-5ED3-6F8C-CCBF11FF67BB}"/>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xmlns="" id="{6C72FE15-2A17-C8A4-D94F-8A2E354A15F7}"/>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灯片编号占位符 4">
            <a:extLst>
              <a:ext uri="{FF2B5EF4-FFF2-40B4-BE49-F238E27FC236}">
                <a16:creationId xmlns:a16="http://schemas.microsoft.com/office/drawing/2014/main" xmlns="" id="{A1A9C4F1-83D5-A987-F01C-F0E0567448F8}"/>
              </a:ext>
            </a:extLst>
          </p:cNvPr>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pic>
        <p:nvPicPr>
          <p:cNvPr id="4" name="Picture 2">
            <a:extLst>
              <a:ext uri="{FF2B5EF4-FFF2-40B4-BE49-F238E27FC236}">
                <a16:creationId xmlns:a16="http://schemas.microsoft.com/office/drawing/2014/main" xmlns="" id="{24D25A3D-F288-016A-38CE-FC4FA337E08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810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a:defRPr/>
            </a:pPr>
            <a:fld id="{24DC8D02-6CCC-4970-B9DA-3EC7C732266F}" type="slidenum">
              <a:rPr lang="en-US" altLang="zh-CN"/>
              <a:pPr>
                <a:defRPr/>
              </a:pPr>
              <a:t>‹#›</a:t>
            </a:fld>
            <a:endParaRPr lang="en-US" altLang="zh-CN"/>
          </a:p>
        </p:txBody>
      </p:sp>
    </p:spTree>
    <p:extLst>
      <p:ext uri="{BB962C8B-B14F-4D97-AF65-F5344CB8AC3E}">
        <p14:creationId xmlns:p14="http://schemas.microsoft.com/office/powerpoint/2010/main" val="1340183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1026" name="Picture 2">
            <a:extLst>
              <a:ext uri="{FF2B5EF4-FFF2-40B4-BE49-F238E27FC236}">
                <a16:creationId xmlns:a16="http://schemas.microsoft.com/office/drawing/2014/main" xmlns="" id="{450C02E4-AAC9-5ADE-D901-F9F955CFCA0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Picture 2">
            <a:extLst>
              <a:ext uri="{FF2B5EF4-FFF2-40B4-BE49-F238E27FC236}">
                <a16:creationId xmlns:a16="http://schemas.microsoft.com/office/drawing/2014/main" xmlns="" id="{87BE9612-9356-1F75-4F18-44A6B94196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Picture 2">
            <a:extLst>
              <a:ext uri="{FF2B5EF4-FFF2-40B4-BE49-F238E27FC236}">
                <a16:creationId xmlns:a16="http://schemas.microsoft.com/office/drawing/2014/main" xmlns="" id="{5AEEF26D-ADCE-88CC-5349-37BE69638E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pic>
        <p:nvPicPr>
          <p:cNvPr id="6" name="Picture 2">
            <a:extLst>
              <a:ext uri="{FF2B5EF4-FFF2-40B4-BE49-F238E27FC236}">
                <a16:creationId xmlns:a16="http://schemas.microsoft.com/office/drawing/2014/main" xmlns="" id="{5490299F-BD65-362E-6DF9-774C0A510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Picture 2">
            <a:extLst>
              <a:ext uri="{FF2B5EF4-FFF2-40B4-BE49-F238E27FC236}">
                <a16:creationId xmlns:a16="http://schemas.microsoft.com/office/drawing/2014/main" xmlns="" id="{2F33F940-4A0D-F3F6-EE77-6AABBA2322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1" y="4235824"/>
            <a:ext cx="9144000" cy="907676"/>
          </a:xfrm>
          <a:prstGeom prst="rect">
            <a:avLst/>
          </a:prstGeom>
        </p:spPr>
      </p:pic>
      <p:pic>
        <p:nvPicPr>
          <p:cNvPr id="3" name="Picture 2">
            <a:extLst>
              <a:ext uri="{FF2B5EF4-FFF2-40B4-BE49-F238E27FC236}">
                <a16:creationId xmlns:a16="http://schemas.microsoft.com/office/drawing/2014/main" xmlns="" id="{C8BA1EE4-2E98-7701-1D71-1E7A2AAA260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saturation sat="219000"/>
                    </a14:imgEffect>
                  </a14:imgLayer>
                </a14:imgProps>
              </a:ext>
              <a:ext uri="{28A0092B-C50C-407E-A947-70E740481C1C}">
                <a14:useLocalDpi xmlns:a14="http://schemas.microsoft.com/office/drawing/2010/main" val="0"/>
              </a:ext>
            </a:extLst>
          </a:blip>
          <a:srcRect/>
          <a:stretch>
            <a:fillRect/>
          </a:stretch>
        </p:blipFill>
        <p:spPr bwMode="auto">
          <a:xfrm>
            <a:off x="7913090" y="0"/>
            <a:ext cx="1230909" cy="523875"/>
          </a:xfrm>
          <a:prstGeom prst="rect">
            <a:avLst/>
          </a:prstGeom>
          <a:noFill/>
          <a:effectLst>
            <a:outerShdw blurRad="50800" dist="50800" dir="5400000" algn="ctr" rotWithShape="0">
              <a:srgbClr val="000000">
                <a:alpha val="72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xmlns="" id="{B4B6D3AC-A9DB-6929-5B43-845881FDF5B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78105" y="381000"/>
            <a:ext cx="318135" cy="318135"/>
          </a:xfrm>
          <a:prstGeom prst="rect">
            <a:avLst/>
          </a:prstGeom>
        </p:spPr>
      </p:pic>
      <p:pic>
        <p:nvPicPr>
          <p:cNvPr id="3" name="Picture 2">
            <a:extLst>
              <a:ext uri="{FF2B5EF4-FFF2-40B4-BE49-F238E27FC236}">
                <a16:creationId xmlns:a16="http://schemas.microsoft.com/office/drawing/2014/main" xmlns="" id="{0C1A583B-F70F-2E52-6162-A74547FECDB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13090" y="4547053"/>
            <a:ext cx="1230909" cy="52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2024/3/1</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667" r:id="rId15"/>
    <p:sldLayoutId id="2147483669" r:id="rId16"/>
    <p:sldLayoutId id="2147483670" r:id="rId17"/>
    <p:sldLayoutId id="2147483671"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https://static001.infoq.cn/resource/image/c7/50/c743f14114242f4b9207c3123fc82b50.png" TargetMode="External"/><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8.jpeg"/><Relationship Id="rId4" Type="http://schemas.openxmlformats.org/officeDocument/2006/relationships/hyperlink" Target="http://news.163.com/07/1217/01/3VSLHQ4E00011229.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8.jpeg"/><Relationship Id="rId4" Type="http://schemas.openxmlformats.org/officeDocument/2006/relationships/hyperlink" Target="http://news.163.com/07/1217/01/3VSLHQ4E00011229.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so.csdn.net/so/search?q=Java%E6%97%A5%E5%BF%97&amp;spm=1001.2101.3001.7020" TargetMode="External"/><Relationship Id="rId2" Type="http://schemas.openxmlformats.org/officeDocument/2006/relationships/hyperlink" Target="https://so.csdn.net/so/search?q=Log4j2&amp;spm=1001.2101.3001.7020"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baike.baidu.com/item/%E7%94%B5%E6%B1%A0/336292?fromModule=lemma_inlink" TargetMode="External"/><Relationship Id="rId2" Type="http://schemas.openxmlformats.org/officeDocument/2006/relationships/hyperlink" Target="https://baike.baidu.com/item/%E4%B8%89%E6%98%9FGalaxy%20Note7/1887184?fromModule=lemma_inlink" TargetMode="External"/><Relationship Id="rId1" Type="http://schemas.openxmlformats.org/officeDocument/2006/relationships/slideLayout" Target="../slideLayouts/slideLayout17.xml"/><Relationship Id="rId6" Type="http://schemas.openxmlformats.org/officeDocument/2006/relationships/hyperlink" Target="https://baike.baidu.com/item/%E7%96%8F%E6%95%A3/1647927?fromModule=lemma_inlink" TargetMode="External"/><Relationship Id="rId5" Type="http://schemas.openxmlformats.org/officeDocument/2006/relationships/hyperlink" Target="https://baike.baidu.com/item/%E7%BE%8E%E5%9B%BD%E8%A5%BF%E5%8D%97%E8%88%AA%E7%A9%BA%E5%85%AC%E5%8F%B8/2230131?fromModule=lemma_inlink" TargetMode="External"/><Relationship Id="rId4" Type="http://schemas.openxmlformats.org/officeDocument/2006/relationships/hyperlink" Target="https://baike.baidu.com/item/%E4%BA%8B%E6%95%85/5889112?fromModule=lemma_inlin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hyperlink" Target="http://www.51testing.com/html/87/n-6987.html"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http://www.stickyminds.com/images_upload/bk183_5372.gif" TargetMode="External"/><Relationship Id="rId5" Type="http://schemas.openxmlformats.org/officeDocument/2006/relationships/image" Target="../media/image41.gif"/><Relationship Id="rId4" Type="http://schemas.openxmlformats.org/officeDocument/2006/relationships/image" Target="http://t0.gstatic.cn/images?q=tbn:jac8d-se5Sy-8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http://www.dorothygraham.co.uk/books/images/topTen12.gif" TargetMode="External"/><Relationship Id="rId5" Type="http://schemas.openxmlformats.org/officeDocument/2006/relationships/image" Target="../media/image43.gif"/><Relationship Id="rId4" Type="http://schemas.openxmlformats.org/officeDocument/2006/relationships/image" Target="http://t.douban.com/lpic/s1640918.jp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1" name="文本占位符 10">
            <a:extLst>
              <a:ext uri="{FF2B5EF4-FFF2-40B4-BE49-F238E27FC236}">
                <a16:creationId xmlns:a16="http://schemas.microsoft.com/office/drawing/2014/main" xmlns="" id="{D1A4C624-78D9-07F8-8332-FC653CF31FB2}"/>
              </a:ext>
            </a:extLst>
          </p:cNvPr>
          <p:cNvSpPr>
            <a:spLocks noGrp="1"/>
          </p:cNvSpPr>
          <p:nvPr>
            <p:ph type="body" sz="quarter" idx="14"/>
          </p:nvPr>
        </p:nvSpPr>
        <p:spPr/>
        <p:txBody>
          <a:bodyPr/>
          <a:lstStyle/>
          <a:p>
            <a:r>
              <a:rPr lang="zh-CN" altLang="en-US" dirty="0" smtClean="0"/>
              <a:t>董国庆</a:t>
            </a:r>
            <a:r>
              <a:rPr lang="en-US" altLang="zh-CN" dirty="0" smtClean="0"/>
              <a:t>17853158998   QQ</a:t>
            </a:r>
            <a:r>
              <a:rPr lang="zh-CN" altLang="en-US" dirty="0" smtClean="0"/>
              <a:t>群</a:t>
            </a:r>
            <a:r>
              <a:rPr lang="en-US" altLang="zh-CN" dirty="0" smtClean="0"/>
              <a:t>469150565    dgq@sdu.edu.cn</a:t>
            </a:r>
            <a:endParaRPr lang="zh-CN" altLang="en-US" dirty="0"/>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614994" y="701012"/>
            <a:ext cx="3988137" cy="3579157"/>
          </a:xfrm>
        </p:spPr>
        <p:txBody>
          <a:bodyPr>
            <a:noAutofit/>
          </a:bodyPr>
          <a:lstStyle/>
          <a:p>
            <a:r>
              <a:rPr lang="en-US" altLang="zh-CN" sz="2000" dirty="0">
                <a:sym typeface="+mn-ea"/>
              </a:rPr>
              <a:t>1.1</a:t>
            </a:r>
            <a:r>
              <a:rPr lang="zh-CN" altLang="en-US" sz="2000" dirty="0">
                <a:sym typeface="+mn-ea"/>
              </a:rPr>
              <a:t> 软件测试的必要性</a:t>
            </a:r>
            <a:endParaRPr lang="en-US" altLang="zh-CN" sz="2000" dirty="0">
              <a:sym typeface="+mn-ea"/>
            </a:endParaRPr>
          </a:p>
          <a:p>
            <a:r>
              <a:rPr lang="en-US" altLang="zh-CN" sz="2000" dirty="0">
                <a:sym typeface="+mn-ea"/>
              </a:rPr>
              <a:t>1.2 </a:t>
            </a:r>
            <a:r>
              <a:rPr lang="zh-CN" altLang="en-US" sz="2000" dirty="0">
                <a:sym typeface="+mn-ea"/>
              </a:rPr>
              <a:t>为什么要进行软件测试 ？</a:t>
            </a:r>
            <a:endParaRPr lang="en-US" altLang="zh-CN" sz="2000" dirty="0">
              <a:sym typeface="+mn-ea"/>
            </a:endParaRPr>
          </a:p>
          <a:p>
            <a:r>
              <a:rPr lang="en-US" altLang="zh-CN" sz="2000" dirty="0">
                <a:sym typeface="+mn-ea"/>
              </a:rPr>
              <a:t>1.3 </a:t>
            </a:r>
            <a:r>
              <a:rPr lang="zh-CN" altLang="en-US" sz="2000" dirty="0">
                <a:sym typeface="+mn-ea"/>
              </a:rPr>
              <a:t>什么是软件测试 ？</a:t>
            </a:r>
            <a:endParaRPr lang="en-US" altLang="zh-CN" sz="2000" dirty="0">
              <a:sym typeface="+mn-ea"/>
            </a:endParaRPr>
          </a:p>
          <a:p>
            <a:r>
              <a:rPr lang="en-US" altLang="zh-CN" sz="2000" dirty="0">
                <a:sym typeface="+mn-ea"/>
              </a:rPr>
              <a:t>1.4 </a:t>
            </a:r>
            <a:r>
              <a:rPr lang="zh-CN" altLang="en-US" sz="2000" dirty="0">
                <a:sym typeface="+mn-ea"/>
              </a:rPr>
              <a:t>测试和质量保证的关系</a:t>
            </a:r>
            <a:endParaRPr lang="en-US" altLang="zh-CN" sz="2000" dirty="0">
              <a:sym typeface="+mn-ea"/>
            </a:endParaRPr>
          </a:p>
          <a:p>
            <a:r>
              <a:rPr lang="en-US" altLang="zh-CN" sz="2000" dirty="0">
                <a:sym typeface="+mn-ea"/>
              </a:rPr>
              <a:t>1.5 </a:t>
            </a:r>
            <a:r>
              <a:rPr lang="zh-CN" altLang="en-US" sz="2000" dirty="0">
                <a:sym typeface="+mn-ea"/>
              </a:rPr>
              <a:t>测试和开发的关系</a:t>
            </a:r>
            <a:endParaRPr lang="en-US" altLang="zh-CN" sz="2000" dirty="0">
              <a:sym typeface="+mn-ea"/>
            </a:endParaRPr>
          </a:p>
          <a:p>
            <a:r>
              <a:rPr lang="en-US" altLang="zh-CN" sz="2000" dirty="0">
                <a:sym typeface="+mn-ea"/>
              </a:rPr>
              <a:t>1.6 </a:t>
            </a:r>
            <a:r>
              <a:rPr lang="zh-CN" altLang="en-US" sz="2000" dirty="0">
                <a:sym typeface="+mn-ea"/>
              </a:rPr>
              <a:t>测试驱动开发的思想</a:t>
            </a:r>
            <a:endParaRPr lang="en-US" altLang="zh-CN" sz="2000" dirty="0">
              <a:sym typeface="+mn-ea"/>
            </a:endParaRPr>
          </a:p>
        </p:txBody>
      </p:sp>
    </p:spTree>
    <p:extLst>
      <p:ext uri="{BB962C8B-B14F-4D97-AF65-F5344CB8AC3E}">
        <p14:creationId xmlns:p14="http://schemas.microsoft.com/office/powerpoint/2010/main" val="255804779"/>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71330369-85ED-81C4-84C2-92DC55E75428}"/>
              </a:ext>
            </a:extLst>
          </p:cNvPr>
          <p:cNvPicPr>
            <a:picLocks noChangeAspect="1"/>
          </p:cNvPicPr>
          <p:nvPr/>
        </p:nvPicPr>
        <p:blipFill>
          <a:blip r:embed="rId3">
            <a:extLst>
              <a:ext uri="{BEBA8EAE-BF5A-486C-A8C5-ECC9F3942E4B}">
                <a14:imgProps xmlns:a14="http://schemas.microsoft.com/office/drawing/2010/main">
                  <a14:imgLayer r:embed="rId4">
                    <a14:imgEffect>
                      <a14:saturation sat="197000"/>
                    </a14:imgEffect>
                    <a14:imgEffect>
                      <a14:brightnessContrast bright="-15000" contrast="-62000"/>
                    </a14:imgEffect>
                  </a14:imgLayer>
                </a14:imgProps>
              </a:ext>
            </a:extLst>
          </a:blip>
          <a:stretch>
            <a:fillRect/>
          </a:stretch>
        </p:blipFill>
        <p:spPr>
          <a:xfrm>
            <a:off x="0" y="0"/>
            <a:ext cx="9144000" cy="4237743"/>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1.1</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软件测试的必要性</a:t>
            </a:r>
            <a:endParaRPr lang="zh-CN" altLang="en-US" sz="4800" b="1" dirty="0">
              <a:solidFill>
                <a:schemeClr val="accent2">
                  <a:lumMod val="75000"/>
                </a:schemeClr>
              </a:solidFill>
            </a:endParaRPr>
          </a:p>
        </p:txBody>
      </p:sp>
      <p:sp>
        <p:nvSpPr>
          <p:cNvPr id="3" name="文本框 2">
            <a:extLst>
              <a:ext uri="{FF2B5EF4-FFF2-40B4-BE49-F238E27FC236}">
                <a16:creationId xmlns:a16="http://schemas.microsoft.com/office/drawing/2014/main" xmlns="" id="{E9209A09-F8E4-1639-9273-E6B475BCBDF7}"/>
              </a:ext>
            </a:extLst>
          </p:cNvPr>
          <p:cNvSpPr txBox="1"/>
          <p:nvPr/>
        </p:nvSpPr>
        <p:spPr>
          <a:xfrm>
            <a:off x="0" y="4686304"/>
            <a:ext cx="2864887"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extLst>
      <p:ext uri="{BB962C8B-B14F-4D97-AF65-F5344CB8AC3E}">
        <p14:creationId xmlns:p14="http://schemas.microsoft.com/office/powerpoint/2010/main" val="3141706088"/>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迪斯尼并不总是带来笑声</a:t>
            </a:r>
          </a:p>
        </p:txBody>
      </p:sp>
      <p:sp>
        <p:nvSpPr>
          <p:cNvPr id="20483" name="Content Placeholder 2"/>
          <p:cNvSpPr>
            <a:spLocks noGrp="1"/>
          </p:cNvSpPr>
          <p:nvPr>
            <p:ph idx="4294967295"/>
          </p:nvPr>
        </p:nvSpPr>
        <p:spPr>
          <a:xfrm>
            <a:off x="198807" y="1258517"/>
            <a:ext cx="4587201" cy="2797918"/>
          </a:xfrm>
        </p:spPr>
        <p:txBody>
          <a:bodyPr>
            <a:normAutofit fontScale="92500"/>
          </a:bodyPr>
          <a:lstStyle/>
          <a:p>
            <a:pPr>
              <a:lnSpc>
                <a:spcPct val="150000"/>
              </a:lnSpc>
            </a:pPr>
            <a:r>
              <a:rPr lang="en-US" altLang="zh-CN" sz="1800" dirty="0">
                <a:latin typeface="楷体_GB2312" pitchFamily="49" charset="-122"/>
                <a:ea typeface="楷体_GB2312" pitchFamily="49" charset="-122"/>
              </a:rPr>
              <a:t>1994</a:t>
            </a:r>
            <a:r>
              <a:rPr lang="zh-CN" altLang="en-US" sz="1800" dirty="0">
                <a:latin typeface="楷体_GB2312" pitchFamily="49" charset="-122"/>
                <a:ea typeface="楷体_GB2312" pitchFamily="49" charset="-122"/>
              </a:rPr>
              <a:t>年圣诞节前夕，迪斯尼公司发布了第一个面向儿童的多媒体光盘游戏“狮子王童话”</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圣诞节后的第一天，迪斯尼客户支持部电话开始响个不停，不断有人咨询、抱怨为什么游戏总是安装不成功，或没法正常使用</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这个游戏软件只能在少数系统中正常运行</a:t>
            </a:r>
          </a:p>
        </p:txBody>
      </p:sp>
      <p:pic>
        <p:nvPicPr>
          <p:cNvPr id="20484" name="Picture 7" descr="http://c1334242.cdn.cloudfiles.rackspacecloud.com/images/products/specials/lion_king_large.gif"/>
          <p:cNvPicPr>
            <a:picLocks noChangeAspect="1" noChangeArrowheads="1"/>
          </p:cNvPicPr>
          <p:nvPr/>
        </p:nvPicPr>
        <p:blipFill>
          <a:blip r:embed="rId3" cstate="print"/>
          <a:srcRect/>
          <a:stretch>
            <a:fillRect/>
          </a:stretch>
        </p:blipFill>
        <p:spPr bwMode="auto">
          <a:xfrm>
            <a:off x="5173266" y="1578768"/>
            <a:ext cx="3970734" cy="1985963"/>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C86AEAE2-0445-FC9F-C8C7-66B727B9A631}"/>
              </a:ext>
            </a:extLst>
          </p:cNvPr>
          <p:cNvSpPr txBox="1"/>
          <p:nvPr/>
        </p:nvSpPr>
        <p:spPr>
          <a:xfrm>
            <a:off x="6583679" y="3687103"/>
            <a:ext cx="1338828"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兼容性问题</a:t>
            </a:r>
          </a:p>
        </p:txBody>
      </p:sp>
    </p:spTree>
    <p:extLst>
      <p:ext uri="{BB962C8B-B14F-4D97-AF65-F5344CB8AC3E}">
        <p14:creationId xmlns:p14="http://schemas.microsoft.com/office/powerpoint/2010/main" val="3095212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26258" y="229134"/>
            <a:ext cx="5829300" cy="627627"/>
          </a:xfrm>
        </p:spPr>
        <p:txBody>
          <a:bodyPr>
            <a:normAutofit/>
          </a:bodyPr>
          <a:lstStyle/>
          <a:p>
            <a:r>
              <a:rPr lang="zh-CN" altLang="en-US" dirty="0">
                <a:latin typeface="微软雅黑" panose="020B0503020204020204" pitchFamily="34" charset="-122"/>
                <a:ea typeface="微软雅黑" panose="020B0503020204020204" pitchFamily="34" charset="-122"/>
              </a:rPr>
              <a:t>一个缺陷造成了数亿美元损失</a:t>
            </a:r>
          </a:p>
        </p:txBody>
      </p:sp>
      <p:sp>
        <p:nvSpPr>
          <p:cNvPr id="21507" name="Content Placeholder 2"/>
          <p:cNvSpPr>
            <a:spLocks noGrp="1"/>
          </p:cNvSpPr>
          <p:nvPr>
            <p:ph idx="4294967295"/>
          </p:nvPr>
        </p:nvSpPr>
        <p:spPr>
          <a:xfrm>
            <a:off x="1450181" y="1217735"/>
            <a:ext cx="6172200" cy="413147"/>
          </a:xfrm>
        </p:spPr>
        <p:txBody>
          <a:bodyPr>
            <a:normAutofit fontScale="92500" lnSpcReduction="10000"/>
          </a:bodyPr>
          <a:lstStyle/>
          <a:p>
            <a:pPr>
              <a:buFont typeface="Wingdings" pitchFamily="2" charset="2"/>
              <a:buNone/>
            </a:pPr>
            <a:r>
              <a:rPr lang="zh-CN" b="1" dirty="0"/>
              <a:t>（</a:t>
            </a:r>
            <a:r>
              <a:rPr lang="en-US" altLang="zh-CN" b="1" dirty="0"/>
              <a:t>4195835</a:t>
            </a:r>
            <a:r>
              <a:rPr lang="zh-CN" b="1" dirty="0"/>
              <a:t>／</a:t>
            </a:r>
            <a:r>
              <a:rPr lang="en-US" altLang="zh-CN" b="1" dirty="0"/>
              <a:t>3145727</a:t>
            </a:r>
            <a:r>
              <a:rPr lang="zh-CN" b="1" dirty="0"/>
              <a:t>）</a:t>
            </a:r>
            <a:r>
              <a:rPr lang="zh-CN" altLang="zh-CN" b="1" dirty="0"/>
              <a:t>×</a:t>
            </a:r>
            <a:r>
              <a:rPr lang="en-US" altLang="zh-CN" b="1" dirty="0"/>
              <a:t>3145727- 4195835 = </a:t>
            </a:r>
            <a:r>
              <a:rPr lang="en-US" altLang="zh-CN" sz="2700" b="1" dirty="0">
                <a:solidFill>
                  <a:srgbClr val="FF0000"/>
                </a:solidFill>
              </a:rPr>
              <a:t>?</a:t>
            </a:r>
            <a:endParaRPr lang="zh-CN" altLang="en-US" sz="2700" dirty="0">
              <a:solidFill>
                <a:srgbClr val="FF0000"/>
              </a:solidFill>
            </a:endParaRPr>
          </a:p>
        </p:txBody>
      </p:sp>
      <p:pic>
        <p:nvPicPr>
          <p:cNvPr id="21508" name="Picture 4" descr="pentium-CPU.gif"/>
          <p:cNvPicPr>
            <a:picLocks noChangeAspect="1"/>
          </p:cNvPicPr>
          <p:nvPr/>
        </p:nvPicPr>
        <p:blipFill>
          <a:blip r:embed="rId3" cstate="print"/>
          <a:srcRect/>
          <a:stretch>
            <a:fillRect/>
          </a:stretch>
        </p:blipFill>
        <p:spPr bwMode="auto">
          <a:xfrm>
            <a:off x="2490789" y="1875285"/>
            <a:ext cx="3864769" cy="1907382"/>
          </a:xfrm>
          <a:prstGeom prst="rect">
            <a:avLst/>
          </a:prstGeom>
          <a:noFill/>
          <a:ln w="9525">
            <a:noFill/>
            <a:miter lim="800000"/>
            <a:headEnd/>
            <a:tailEnd/>
          </a:ln>
        </p:spPr>
      </p:pic>
      <p:sp>
        <p:nvSpPr>
          <p:cNvPr id="6" name="TextBox 5"/>
          <p:cNvSpPr txBox="1"/>
          <p:nvPr/>
        </p:nvSpPr>
        <p:spPr>
          <a:xfrm>
            <a:off x="1450181" y="4066035"/>
            <a:ext cx="6243638" cy="369332"/>
          </a:xfrm>
          <a:prstGeom prst="rect">
            <a:avLst/>
          </a:prstGeom>
          <a:noFill/>
        </p:spPr>
        <p:txBody>
          <a:bodyPr>
            <a:spAutoFit/>
          </a:bodyPr>
          <a:lstStyle/>
          <a:p>
            <a:pPr>
              <a:defRPr/>
            </a:pPr>
            <a:r>
              <a:rPr lang="zh-CN" altLang="en-US" dirty="0">
                <a:solidFill>
                  <a:srgbClr val="C00000"/>
                </a:solidFill>
              </a:rPr>
              <a:t>最后 </a:t>
            </a:r>
            <a:r>
              <a:rPr lang="en-US" altLang="zh-CN" dirty="0">
                <a:solidFill>
                  <a:srgbClr val="C00000"/>
                </a:solidFill>
              </a:rPr>
              <a:t>Intel</a:t>
            </a:r>
            <a:r>
              <a:rPr lang="zh-CN" altLang="en-US" dirty="0">
                <a:solidFill>
                  <a:srgbClr val="C00000"/>
                </a:solidFill>
              </a:rPr>
              <a:t>公司付出很大代价，回收</a:t>
            </a:r>
            <a:r>
              <a:rPr lang="en-US" altLang="zh-CN" dirty="0">
                <a:solidFill>
                  <a:srgbClr val="C00000"/>
                </a:solidFill>
              </a:rPr>
              <a:t>CPU</a:t>
            </a:r>
            <a:r>
              <a:rPr lang="zh-CN" altLang="en-US" dirty="0">
                <a:solidFill>
                  <a:srgbClr val="C00000"/>
                </a:solidFill>
              </a:rPr>
              <a:t>，造成</a:t>
            </a:r>
            <a:r>
              <a:rPr lang="en-US" altLang="zh-CN" dirty="0">
                <a:solidFill>
                  <a:srgbClr val="C00000"/>
                </a:solidFill>
              </a:rPr>
              <a:t>4</a:t>
            </a:r>
            <a:r>
              <a:rPr lang="zh-CN" altLang="en-US" dirty="0">
                <a:solidFill>
                  <a:srgbClr val="C00000"/>
                </a:solidFill>
              </a:rPr>
              <a:t>亿美元损失</a:t>
            </a:r>
          </a:p>
        </p:txBody>
      </p:sp>
      <p:sp>
        <p:nvSpPr>
          <p:cNvPr id="2" name="文本框 1">
            <a:extLst>
              <a:ext uri="{FF2B5EF4-FFF2-40B4-BE49-F238E27FC236}">
                <a16:creationId xmlns:a16="http://schemas.microsoft.com/office/drawing/2014/main" xmlns="" id="{B6D0CF65-AED6-CE00-574F-5D7DF1C1D368}"/>
              </a:ext>
            </a:extLst>
          </p:cNvPr>
          <p:cNvSpPr txBox="1"/>
          <p:nvPr/>
        </p:nvSpPr>
        <p:spPr>
          <a:xfrm>
            <a:off x="6545179" y="2663792"/>
            <a:ext cx="1569660"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浮点计算问题</a:t>
            </a:r>
          </a:p>
        </p:txBody>
      </p:sp>
    </p:spTree>
    <p:extLst>
      <p:ext uri="{BB962C8B-B14F-4D97-AF65-F5344CB8AC3E}">
        <p14:creationId xmlns:p14="http://schemas.microsoft.com/office/powerpoint/2010/main" val="37000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p:cTn id="7" dur="1000" fill="hold"/>
                                        <p:tgtEl>
                                          <p:spTgt spid="21508"/>
                                        </p:tgtEl>
                                        <p:attrNameLst>
                                          <p:attrName>ppt_w</p:attrName>
                                        </p:attrNameLst>
                                      </p:cBhvr>
                                      <p:tavLst>
                                        <p:tav tm="0">
                                          <p:val>
                                            <p:strVal val="#ppt_w*0.70"/>
                                          </p:val>
                                        </p:tav>
                                        <p:tav tm="100000">
                                          <p:val>
                                            <p:strVal val="#ppt_w"/>
                                          </p:val>
                                        </p:tav>
                                      </p:tavLst>
                                    </p:anim>
                                    <p:anim calcmode="lin" valueType="num">
                                      <p:cBhvr>
                                        <p:cTn id="8" dur="1000" fill="hold"/>
                                        <p:tgtEl>
                                          <p:spTgt spid="21508"/>
                                        </p:tgtEl>
                                        <p:attrNameLst>
                                          <p:attrName>ppt_h</p:attrName>
                                        </p:attrNameLst>
                                      </p:cBhvr>
                                      <p:tavLst>
                                        <p:tav tm="0">
                                          <p:val>
                                            <p:strVal val="#ppt_h"/>
                                          </p:val>
                                        </p:tav>
                                        <p:tav tm="100000">
                                          <p:val>
                                            <p:strVal val="#ppt_h"/>
                                          </p:val>
                                        </p:tav>
                                      </p:tavLst>
                                    </p:anim>
                                    <p:animEffect transition="in" filter="fade">
                                      <p:cBhvr>
                                        <p:cTn id="9" dur="1000"/>
                                        <p:tgtEl>
                                          <p:spTgt spid="2150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7C448A67-D65D-2574-FAB1-E736AA609190}"/>
              </a:ext>
            </a:extLst>
          </p:cNvPr>
          <p:cNvSpPr>
            <a:spLocks noGrp="1"/>
          </p:cNvSpPr>
          <p:nvPr>
            <p:ph type="title"/>
          </p:nvPr>
        </p:nvSpPr>
        <p:spPr/>
        <p:txBody>
          <a:bodyPr/>
          <a:lstStyle/>
          <a:p>
            <a:r>
              <a:rPr lang="en-US" altLang="zh-CN" b="1" i="0" dirty="0">
                <a:solidFill>
                  <a:srgbClr val="191B1F"/>
                </a:solidFill>
                <a:effectLst/>
                <a:latin typeface="-apple-system"/>
              </a:rPr>
              <a:t>《</a:t>
            </a:r>
            <a:r>
              <a:rPr lang="zh-CN" altLang="en-US" b="1" i="0" dirty="0">
                <a:solidFill>
                  <a:srgbClr val="191B1F"/>
                </a:solidFill>
                <a:effectLst/>
                <a:latin typeface="-apple-system"/>
              </a:rPr>
              <a:t>江南</a:t>
            </a:r>
            <a:r>
              <a:rPr lang="en-US" altLang="zh-CN" b="1" i="0" dirty="0">
                <a:solidFill>
                  <a:srgbClr val="191B1F"/>
                </a:solidFill>
                <a:effectLst/>
                <a:latin typeface="-apple-system"/>
              </a:rPr>
              <a:t>style》</a:t>
            </a:r>
            <a:r>
              <a:rPr lang="zh-CN" altLang="en-US" b="1" i="0" dirty="0">
                <a:solidFill>
                  <a:srgbClr val="191B1F"/>
                </a:solidFill>
                <a:effectLst/>
                <a:latin typeface="-apple-system"/>
              </a:rPr>
              <a:t>打破</a:t>
            </a:r>
            <a:r>
              <a:rPr lang="en-US" altLang="zh-CN" b="1" i="0" dirty="0" err="1">
                <a:solidFill>
                  <a:srgbClr val="191B1F"/>
                </a:solidFill>
                <a:effectLst/>
                <a:latin typeface="-apple-system"/>
              </a:rPr>
              <a:t>Youtube</a:t>
            </a:r>
            <a:r>
              <a:rPr lang="zh-CN" altLang="en-US" b="1" i="0" dirty="0">
                <a:solidFill>
                  <a:srgbClr val="191B1F"/>
                </a:solidFill>
                <a:effectLst/>
                <a:latin typeface="-apple-system"/>
              </a:rPr>
              <a:t>观看记录</a:t>
            </a:r>
            <a:endParaRPr lang="zh-CN" altLang="en-US" dirty="0"/>
          </a:p>
        </p:txBody>
      </p:sp>
      <p:sp>
        <p:nvSpPr>
          <p:cNvPr id="6" name="内容占位符 5">
            <a:extLst>
              <a:ext uri="{FF2B5EF4-FFF2-40B4-BE49-F238E27FC236}">
                <a16:creationId xmlns:a16="http://schemas.microsoft.com/office/drawing/2014/main" xmlns="" id="{BFBC1C1A-8C3D-364C-F44C-522E61826E74}"/>
              </a:ext>
            </a:extLst>
          </p:cNvPr>
          <p:cNvSpPr>
            <a:spLocks noGrp="1"/>
          </p:cNvSpPr>
          <p:nvPr>
            <p:ph idx="1"/>
          </p:nvPr>
        </p:nvSpPr>
        <p:spPr>
          <a:xfrm>
            <a:off x="364438" y="964407"/>
            <a:ext cx="8436661" cy="3588544"/>
          </a:xfrm>
        </p:spPr>
        <p:txBody>
          <a:bodyPr/>
          <a:lstStyle/>
          <a:p>
            <a:r>
              <a:rPr lang="en-US" altLang="zh-CN" b="0" i="0" dirty="0" err="1">
                <a:solidFill>
                  <a:srgbClr val="191B1F"/>
                </a:solidFill>
                <a:effectLst/>
                <a:latin typeface="-apple-system"/>
              </a:rPr>
              <a:t>Youtube</a:t>
            </a:r>
            <a:r>
              <a:rPr lang="zh-CN" altLang="en-US" b="0" i="0" dirty="0">
                <a:solidFill>
                  <a:srgbClr val="191B1F"/>
                </a:solidFill>
                <a:effectLst/>
                <a:latin typeface="-apple-system"/>
              </a:rPr>
              <a:t>网站使用</a:t>
            </a:r>
            <a:r>
              <a:rPr lang="en-US" altLang="zh-CN" b="0" i="0" dirty="0">
                <a:solidFill>
                  <a:srgbClr val="191B1F"/>
                </a:solidFill>
                <a:effectLst/>
                <a:latin typeface="-apple-system"/>
              </a:rPr>
              <a:t>32</a:t>
            </a:r>
            <a:r>
              <a:rPr lang="zh-CN" altLang="en-US" b="0" i="0" dirty="0">
                <a:solidFill>
                  <a:srgbClr val="191B1F"/>
                </a:solidFill>
                <a:effectLst/>
                <a:latin typeface="-apple-system"/>
              </a:rPr>
              <a:t>位有符号的整数来记录视频的观看次数</a:t>
            </a:r>
            <a:endParaRPr lang="en-US" altLang="zh-CN" b="0" i="0" dirty="0">
              <a:solidFill>
                <a:srgbClr val="191B1F"/>
              </a:solidFill>
              <a:effectLst/>
              <a:latin typeface="-apple-system"/>
            </a:endParaRPr>
          </a:p>
          <a:p>
            <a:r>
              <a:rPr lang="zh-CN" altLang="en-US" b="0" i="0" dirty="0">
                <a:solidFill>
                  <a:srgbClr val="191B1F"/>
                </a:solidFill>
                <a:effectLst/>
                <a:latin typeface="-apple-system"/>
              </a:rPr>
              <a:t>。最初网站设定的视频最大观看次数被</a:t>
            </a:r>
            <a:r>
              <a:rPr lang="en-US" altLang="zh-CN" b="0" i="0" dirty="0">
                <a:solidFill>
                  <a:srgbClr val="191B1F"/>
                </a:solidFill>
                <a:effectLst/>
                <a:latin typeface="-apple-system"/>
              </a:rPr>
              <a:t>《</a:t>
            </a:r>
            <a:r>
              <a:rPr lang="zh-CN" altLang="en-US" b="0" i="0" dirty="0">
                <a:solidFill>
                  <a:srgbClr val="191B1F"/>
                </a:solidFill>
                <a:effectLst/>
                <a:latin typeface="-apple-system"/>
              </a:rPr>
              <a:t>江南</a:t>
            </a:r>
            <a:r>
              <a:rPr lang="en-US" altLang="zh-CN" b="0" i="0" dirty="0">
                <a:solidFill>
                  <a:srgbClr val="191B1F"/>
                </a:solidFill>
                <a:effectLst/>
                <a:latin typeface="-apple-system"/>
              </a:rPr>
              <a:t>style》</a:t>
            </a:r>
            <a:r>
              <a:rPr lang="zh-CN" altLang="en-US" b="0" i="0" dirty="0">
                <a:solidFill>
                  <a:srgbClr val="191B1F"/>
                </a:solidFill>
                <a:effectLst/>
                <a:latin typeface="-apple-system"/>
              </a:rPr>
              <a:t>打破，因此</a:t>
            </a:r>
            <a:r>
              <a:rPr lang="en-US" altLang="zh-CN" b="0" i="0" dirty="0">
                <a:solidFill>
                  <a:srgbClr val="191B1F"/>
                </a:solidFill>
                <a:effectLst/>
                <a:latin typeface="-apple-system"/>
              </a:rPr>
              <a:t>《</a:t>
            </a:r>
            <a:r>
              <a:rPr lang="zh-CN" altLang="en-US" b="0" i="0" dirty="0">
                <a:solidFill>
                  <a:srgbClr val="191B1F"/>
                </a:solidFill>
                <a:effectLst/>
                <a:latin typeface="-apple-system"/>
              </a:rPr>
              <a:t>江南</a:t>
            </a:r>
            <a:r>
              <a:rPr lang="en-US" altLang="zh-CN" b="0" i="0" dirty="0">
                <a:solidFill>
                  <a:srgbClr val="191B1F"/>
                </a:solidFill>
                <a:effectLst/>
                <a:latin typeface="-apple-system"/>
              </a:rPr>
              <a:t>style》</a:t>
            </a:r>
            <a:r>
              <a:rPr lang="zh-CN" altLang="en-US" b="0" i="0" dirty="0">
                <a:solidFill>
                  <a:srgbClr val="191B1F"/>
                </a:solidFill>
                <a:effectLst/>
                <a:latin typeface="-apple-system"/>
              </a:rPr>
              <a:t>的观看此数超过最大值后，变成了负数。</a:t>
            </a:r>
            <a:endParaRPr lang="en-US" altLang="zh-CN" b="0" i="0" dirty="0">
              <a:solidFill>
                <a:srgbClr val="191B1F"/>
              </a:solidFill>
              <a:effectLst/>
              <a:latin typeface="-apple-system"/>
            </a:endParaRPr>
          </a:p>
          <a:p>
            <a:r>
              <a:rPr lang="zh-CN" altLang="en-US" b="0" i="0" dirty="0">
                <a:solidFill>
                  <a:srgbClr val="191B1F"/>
                </a:solidFill>
                <a:effectLst/>
                <a:latin typeface="-apple-system"/>
              </a:rPr>
              <a:t>之后谷歌将最大值扩大成了</a:t>
            </a:r>
            <a:r>
              <a:rPr lang="en-US" altLang="zh-CN" b="0" i="0" dirty="0">
                <a:solidFill>
                  <a:srgbClr val="191B1F"/>
                </a:solidFill>
                <a:effectLst/>
                <a:latin typeface="-apple-system"/>
              </a:rPr>
              <a:t>64</a:t>
            </a:r>
            <a:r>
              <a:rPr lang="zh-CN" altLang="en-US" b="0" i="0" dirty="0">
                <a:solidFill>
                  <a:srgbClr val="191B1F"/>
                </a:solidFill>
                <a:effectLst/>
                <a:latin typeface="-apple-system"/>
              </a:rPr>
              <a:t>位有符号的整数。</a:t>
            </a:r>
            <a:endParaRPr lang="zh-CN" altLang="en-US" dirty="0"/>
          </a:p>
        </p:txBody>
      </p:sp>
      <p:sp>
        <p:nvSpPr>
          <p:cNvPr id="2" name="灯片编号占位符 1">
            <a:extLst>
              <a:ext uri="{FF2B5EF4-FFF2-40B4-BE49-F238E27FC236}">
                <a16:creationId xmlns:a16="http://schemas.microsoft.com/office/drawing/2014/main" xmlns="" id="{0176F5B0-88BF-5C82-3618-50CAC36F6F2B}"/>
              </a:ext>
            </a:extLst>
          </p:cNvPr>
          <p:cNvSpPr>
            <a:spLocks noGrp="1"/>
          </p:cNvSpPr>
          <p:nvPr>
            <p:ph type="sldNum" sz="quarter" idx="10"/>
          </p:nvPr>
        </p:nvSpPr>
        <p:spPr/>
        <p:txBody>
          <a:bodyPr/>
          <a:lstStyle/>
          <a:p>
            <a:pPr>
              <a:defRPr/>
            </a:pPr>
            <a:fld id="{24DC8D02-6CCC-4970-B9DA-3EC7C732266F}" type="slidenum">
              <a:rPr lang="en-US" altLang="zh-CN" smtClean="0"/>
              <a:pPr>
                <a:defRPr/>
              </a:pPr>
              <a:t>14</a:t>
            </a:fld>
            <a:endParaRPr lang="en-US" altLang="zh-CN"/>
          </a:p>
        </p:txBody>
      </p:sp>
      <p:sp>
        <p:nvSpPr>
          <p:cNvPr id="7" name="AutoShape 2">
            <a:extLst>
              <a:ext uri="{FF2B5EF4-FFF2-40B4-BE49-F238E27FC236}">
                <a16:creationId xmlns:a16="http://schemas.microsoft.com/office/drawing/2014/main" xmlns="" id="{3B38B07C-82E2-2C99-3616-3486F3510E4D}"/>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pic>
        <p:nvPicPr>
          <p:cNvPr id="8198" name="Picture 6">
            <a:extLst>
              <a:ext uri="{FF2B5EF4-FFF2-40B4-BE49-F238E27FC236}">
                <a16:creationId xmlns:a16="http://schemas.microsoft.com/office/drawing/2014/main" xmlns="" id="{1610844A-ED96-66E1-30CD-4CB2B70DA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739" y="2372340"/>
            <a:ext cx="4206211" cy="281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68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1D968C0-EB57-CDB8-B5E9-078EBB2A9883}"/>
              </a:ext>
            </a:extLst>
          </p:cNvPr>
          <p:cNvSpPr>
            <a:spLocks noGrp="1"/>
          </p:cNvSpPr>
          <p:nvPr>
            <p:ph type="title"/>
          </p:nvPr>
        </p:nvSpPr>
        <p:spPr/>
        <p:txBody>
          <a:bodyPr/>
          <a:lstStyle/>
          <a:p>
            <a:r>
              <a:rPr lang="en-US" altLang="zh-CN" b="1" i="0" dirty="0">
                <a:solidFill>
                  <a:srgbClr val="191B1F"/>
                </a:solidFill>
                <a:effectLst/>
                <a:latin typeface="-apple-system"/>
              </a:rPr>
              <a:t>Windows</a:t>
            </a:r>
            <a:r>
              <a:rPr lang="zh-CN" altLang="en-US" b="1" i="0" dirty="0">
                <a:solidFill>
                  <a:srgbClr val="191B1F"/>
                </a:solidFill>
                <a:effectLst/>
                <a:latin typeface="-apple-system"/>
              </a:rPr>
              <a:t>自带的计算器软件缺陷</a:t>
            </a:r>
            <a:endParaRPr lang="zh-CN" altLang="en-US" dirty="0"/>
          </a:p>
        </p:txBody>
      </p:sp>
      <p:sp>
        <p:nvSpPr>
          <p:cNvPr id="3" name="内容占位符 2">
            <a:extLst>
              <a:ext uri="{FF2B5EF4-FFF2-40B4-BE49-F238E27FC236}">
                <a16:creationId xmlns:a16="http://schemas.microsoft.com/office/drawing/2014/main" xmlns="" id="{77716C55-8108-1D4D-66A7-BEA7455EF899}"/>
              </a:ext>
            </a:extLst>
          </p:cNvPr>
          <p:cNvSpPr>
            <a:spLocks noGrp="1"/>
          </p:cNvSpPr>
          <p:nvPr>
            <p:ph idx="1"/>
          </p:nvPr>
        </p:nvSpPr>
        <p:spPr>
          <a:xfrm>
            <a:off x="435769" y="939998"/>
            <a:ext cx="7886700" cy="3263504"/>
          </a:xfrm>
        </p:spPr>
        <p:txBody>
          <a:bodyPr/>
          <a:lstStyle/>
          <a:p>
            <a:r>
              <a:rPr lang="en-US" altLang="zh-CN" b="0" i="0" dirty="0">
                <a:solidFill>
                  <a:srgbClr val="191B1F"/>
                </a:solidFill>
                <a:effectLst/>
                <a:latin typeface="-apple-system"/>
              </a:rPr>
              <a:t>Windows</a:t>
            </a:r>
            <a:r>
              <a:rPr lang="zh-CN" altLang="en-US" b="0" i="0" dirty="0">
                <a:solidFill>
                  <a:srgbClr val="191B1F"/>
                </a:solidFill>
                <a:effectLst/>
                <a:latin typeface="-apple-system"/>
              </a:rPr>
              <a:t>系统自带的计算器在计算√</a:t>
            </a:r>
            <a:r>
              <a:rPr lang="en-US" altLang="zh-CN" b="0" i="0" dirty="0">
                <a:solidFill>
                  <a:srgbClr val="191B1F"/>
                </a:solidFill>
                <a:effectLst/>
                <a:latin typeface="-apple-system"/>
              </a:rPr>
              <a:t>9-3</a:t>
            </a:r>
            <a:r>
              <a:rPr lang="zh-CN" altLang="en-US" b="0" i="0" dirty="0">
                <a:solidFill>
                  <a:srgbClr val="191B1F"/>
                </a:solidFill>
                <a:effectLst/>
                <a:latin typeface="-apple-system"/>
              </a:rPr>
              <a:t>时得到的答案不正确，正确答案应该是</a:t>
            </a:r>
            <a:r>
              <a:rPr lang="en-US" altLang="zh-CN" b="0" i="0" dirty="0">
                <a:solidFill>
                  <a:srgbClr val="191B1F"/>
                </a:solidFill>
                <a:effectLst/>
                <a:latin typeface="-apple-system"/>
              </a:rPr>
              <a:t>0</a:t>
            </a:r>
            <a:r>
              <a:rPr lang="zh-CN" altLang="en-US" b="0" i="0" dirty="0">
                <a:solidFill>
                  <a:srgbClr val="191B1F"/>
                </a:solidFill>
                <a:effectLst/>
                <a:latin typeface="-apple-system"/>
              </a:rPr>
              <a:t>，当计算器得出的答案是：</a:t>
            </a:r>
            <a:endParaRPr lang="zh-CN" altLang="en-US" dirty="0"/>
          </a:p>
        </p:txBody>
      </p:sp>
      <p:sp>
        <p:nvSpPr>
          <p:cNvPr id="4" name="灯片编号占位符 3">
            <a:extLst>
              <a:ext uri="{FF2B5EF4-FFF2-40B4-BE49-F238E27FC236}">
                <a16:creationId xmlns:a16="http://schemas.microsoft.com/office/drawing/2014/main" xmlns="" id="{9112DD4C-8818-8A6B-CF66-9A5EEBD0E219}"/>
              </a:ext>
            </a:extLst>
          </p:cNvPr>
          <p:cNvSpPr>
            <a:spLocks noGrp="1"/>
          </p:cNvSpPr>
          <p:nvPr>
            <p:ph type="sldNum" sz="quarter" idx="10"/>
          </p:nvPr>
        </p:nvSpPr>
        <p:spPr/>
        <p:txBody>
          <a:bodyPr/>
          <a:lstStyle/>
          <a:p>
            <a:pPr>
              <a:defRPr/>
            </a:pPr>
            <a:fld id="{9F1E1402-99D1-48CF-94E7-6AF97D51F067}" type="slidenum">
              <a:rPr lang="en-US" altLang="zh-CN" smtClean="0"/>
              <a:pPr>
                <a:defRPr/>
              </a:pPr>
              <a:t>15</a:t>
            </a:fld>
            <a:endParaRPr lang="en-US" altLang="zh-CN"/>
          </a:p>
        </p:txBody>
      </p:sp>
      <p:sp>
        <p:nvSpPr>
          <p:cNvPr id="5" name="AutoShape 2">
            <a:extLst>
              <a:ext uri="{FF2B5EF4-FFF2-40B4-BE49-F238E27FC236}">
                <a16:creationId xmlns:a16="http://schemas.microsoft.com/office/drawing/2014/main" xmlns="" id="{5FCE002B-CFA5-06F2-DBD4-2D9516C1D21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pic>
        <p:nvPicPr>
          <p:cNvPr id="7" name="图片 6">
            <a:extLst>
              <a:ext uri="{FF2B5EF4-FFF2-40B4-BE49-F238E27FC236}">
                <a16:creationId xmlns:a16="http://schemas.microsoft.com/office/drawing/2014/main" xmlns="" id="{F74460D9-ACCF-D502-81B3-84B23490CA75}"/>
              </a:ext>
            </a:extLst>
          </p:cNvPr>
          <p:cNvPicPr>
            <a:picLocks noChangeAspect="1"/>
          </p:cNvPicPr>
          <p:nvPr/>
        </p:nvPicPr>
        <p:blipFill>
          <a:blip r:embed="rId2"/>
          <a:stretch>
            <a:fillRect/>
          </a:stretch>
        </p:blipFill>
        <p:spPr>
          <a:xfrm>
            <a:off x="3291846" y="1661916"/>
            <a:ext cx="2331709" cy="3240309"/>
          </a:xfrm>
          <a:prstGeom prst="rect">
            <a:avLst/>
          </a:prstGeom>
        </p:spPr>
      </p:pic>
    </p:spTree>
    <p:extLst>
      <p:ext uri="{BB962C8B-B14F-4D97-AF65-F5344CB8AC3E}">
        <p14:creationId xmlns:p14="http://schemas.microsoft.com/office/powerpoint/2010/main" val="2551548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E7C10D-81D3-4FFD-E794-5C205B1E8C32}"/>
              </a:ext>
            </a:extLst>
          </p:cNvPr>
          <p:cNvSpPr>
            <a:spLocks noGrp="1"/>
          </p:cNvSpPr>
          <p:nvPr>
            <p:ph type="title"/>
          </p:nvPr>
        </p:nvSpPr>
        <p:spPr/>
        <p:txBody>
          <a:bodyPr/>
          <a:lstStyle/>
          <a:p>
            <a:r>
              <a:rPr lang="zh-CN" altLang="en-US" b="1" i="0" dirty="0">
                <a:solidFill>
                  <a:srgbClr val="333333"/>
                </a:solidFill>
                <a:effectLst/>
                <a:latin typeface="-apple-system"/>
              </a:rPr>
              <a:t>阿丽亚娜</a:t>
            </a:r>
            <a:r>
              <a:rPr lang="en-US" altLang="zh-CN" b="1" i="0" dirty="0">
                <a:solidFill>
                  <a:srgbClr val="333333"/>
                </a:solidFill>
                <a:effectLst/>
                <a:latin typeface="-apple-system"/>
              </a:rPr>
              <a:t>5</a:t>
            </a:r>
            <a:r>
              <a:rPr lang="zh-CN" altLang="en-US" b="1" i="0" dirty="0">
                <a:solidFill>
                  <a:srgbClr val="333333"/>
                </a:solidFill>
                <a:effectLst/>
                <a:latin typeface="-apple-system"/>
              </a:rPr>
              <a:t>火箭</a:t>
            </a:r>
            <a:r>
              <a:rPr lang="en-US" altLang="zh-CN" b="1" i="0" dirty="0">
                <a:solidFill>
                  <a:srgbClr val="191B1F"/>
                </a:solidFill>
                <a:effectLst/>
                <a:latin typeface="-apple-system"/>
              </a:rPr>
              <a:t>Ariane 5 Crash</a:t>
            </a:r>
            <a:endParaRPr lang="zh-CN" altLang="en-US" dirty="0"/>
          </a:p>
        </p:txBody>
      </p:sp>
      <p:sp>
        <p:nvSpPr>
          <p:cNvPr id="3" name="内容占位符 2">
            <a:extLst>
              <a:ext uri="{FF2B5EF4-FFF2-40B4-BE49-F238E27FC236}">
                <a16:creationId xmlns:a16="http://schemas.microsoft.com/office/drawing/2014/main" xmlns="" id="{D4ADA67A-99E6-FF79-12C6-123F913DF503}"/>
              </a:ext>
            </a:extLst>
          </p:cNvPr>
          <p:cNvSpPr>
            <a:spLocks noGrp="1"/>
          </p:cNvSpPr>
          <p:nvPr>
            <p:ph idx="1"/>
          </p:nvPr>
        </p:nvSpPr>
        <p:spPr>
          <a:xfrm>
            <a:off x="382258" y="990601"/>
            <a:ext cx="7886700" cy="3263504"/>
          </a:xfrm>
        </p:spPr>
        <p:txBody>
          <a:bodyPr/>
          <a:lstStyle/>
          <a:p>
            <a:r>
              <a:rPr lang="en-US" altLang="zh-CN" b="0" i="0" dirty="0">
                <a:solidFill>
                  <a:srgbClr val="191B1F"/>
                </a:solidFill>
                <a:effectLst/>
                <a:latin typeface="-apple-system"/>
              </a:rPr>
              <a:t>Ariane 5</a:t>
            </a:r>
            <a:r>
              <a:rPr lang="zh-CN" altLang="en-US" b="0" i="0" dirty="0">
                <a:solidFill>
                  <a:srgbClr val="191B1F"/>
                </a:solidFill>
                <a:effectLst/>
                <a:latin typeface="-apple-system"/>
              </a:rPr>
              <a:t>是一种可以发射航天器的火箭。这种火箭在升空后</a:t>
            </a:r>
            <a:r>
              <a:rPr lang="en-US" altLang="zh-CN" b="0" i="0" dirty="0">
                <a:solidFill>
                  <a:srgbClr val="191B1F"/>
                </a:solidFill>
                <a:effectLst/>
                <a:latin typeface="-apple-system"/>
              </a:rPr>
              <a:t>40</a:t>
            </a:r>
            <a:r>
              <a:rPr lang="zh-CN" altLang="en-US" b="0" i="0" dirty="0">
                <a:solidFill>
                  <a:srgbClr val="191B1F"/>
                </a:solidFill>
                <a:effectLst/>
                <a:latin typeface="-apple-system"/>
              </a:rPr>
              <a:t>秒就会发生爆炸，原因是系统软件中的整数溢出漏洞，当在系统中输入一个比软件内置的最大整数还要大的整数时，系统内存将不会存储这个整数数字，由此引起软件崩溃，导弹爆炸。一枚火箭价值</a:t>
            </a:r>
            <a:r>
              <a:rPr lang="en-US" altLang="zh-CN" b="0" i="0" dirty="0">
                <a:solidFill>
                  <a:srgbClr val="191B1F"/>
                </a:solidFill>
                <a:effectLst/>
                <a:latin typeface="-apple-system"/>
              </a:rPr>
              <a:t>3</a:t>
            </a:r>
            <a:r>
              <a:rPr lang="zh-CN" altLang="en-US" b="0" i="0" dirty="0">
                <a:solidFill>
                  <a:srgbClr val="191B1F"/>
                </a:solidFill>
                <a:effectLst/>
                <a:latin typeface="-apple-system"/>
              </a:rPr>
              <a:t>亿</a:t>
            </a:r>
            <a:r>
              <a:rPr lang="en-US" altLang="zh-CN" b="0" i="0" dirty="0">
                <a:solidFill>
                  <a:srgbClr val="191B1F"/>
                </a:solidFill>
                <a:effectLst/>
                <a:latin typeface="-apple-system"/>
              </a:rPr>
              <a:t>7000</a:t>
            </a:r>
            <a:r>
              <a:rPr lang="zh-CN" altLang="en-US" b="0" i="0" dirty="0">
                <a:solidFill>
                  <a:srgbClr val="191B1F"/>
                </a:solidFill>
                <a:effectLst/>
                <a:latin typeface="-apple-system"/>
              </a:rPr>
              <a:t>万美元。</a:t>
            </a:r>
            <a:endParaRPr lang="zh-CN" altLang="en-US" dirty="0"/>
          </a:p>
        </p:txBody>
      </p:sp>
      <p:sp>
        <p:nvSpPr>
          <p:cNvPr id="4" name="灯片编号占位符 3">
            <a:extLst>
              <a:ext uri="{FF2B5EF4-FFF2-40B4-BE49-F238E27FC236}">
                <a16:creationId xmlns:a16="http://schemas.microsoft.com/office/drawing/2014/main" xmlns="" id="{FF7EDEA1-BD51-10ED-4683-05B6882608C7}"/>
              </a:ext>
            </a:extLst>
          </p:cNvPr>
          <p:cNvSpPr>
            <a:spLocks noGrp="1"/>
          </p:cNvSpPr>
          <p:nvPr>
            <p:ph type="sldNum" sz="quarter" idx="10"/>
          </p:nvPr>
        </p:nvSpPr>
        <p:spPr/>
        <p:txBody>
          <a:bodyPr/>
          <a:lstStyle/>
          <a:p>
            <a:pPr>
              <a:defRPr/>
            </a:pPr>
            <a:fld id="{9F1E1402-99D1-48CF-94E7-6AF97D51F067}" type="slidenum">
              <a:rPr lang="en-US" altLang="zh-CN" smtClean="0"/>
              <a:pPr>
                <a:defRPr/>
              </a:pPr>
              <a:t>16</a:t>
            </a:fld>
            <a:endParaRPr lang="en-US" altLang="zh-CN"/>
          </a:p>
        </p:txBody>
      </p:sp>
      <p:pic>
        <p:nvPicPr>
          <p:cNvPr id="7170" name="Picture 2">
            <a:extLst>
              <a:ext uri="{FF2B5EF4-FFF2-40B4-BE49-F238E27FC236}">
                <a16:creationId xmlns:a16="http://schemas.microsoft.com/office/drawing/2014/main" xmlns="" id="{7B19BE1F-2C87-A470-4CA1-6BBFF8163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964" y="2492629"/>
            <a:ext cx="3151380" cy="244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65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56121" y="345461"/>
            <a:ext cx="4680567" cy="421482"/>
          </a:xfrm>
        </p:spPr>
        <p:txBody>
          <a:bodyPr>
            <a:noAutofit/>
          </a:bodyPr>
          <a:lstStyle/>
          <a:p>
            <a:r>
              <a:rPr lang="zh-CN" altLang="en-US" dirty="0">
                <a:latin typeface="微软雅黑" panose="020B0503020204020204" pitchFamily="34" charset="-122"/>
                <a:ea typeface="微软雅黑" panose="020B0503020204020204" pitchFamily="34" charset="-122"/>
              </a:rPr>
              <a:t>火星探测飞船坠毁</a:t>
            </a:r>
          </a:p>
        </p:txBody>
      </p:sp>
      <p:sp>
        <p:nvSpPr>
          <p:cNvPr id="22531" name="Content Placeholder 2"/>
          <p:cNvSpPr>
            <a:spLocks noGrp="1"/>
          </p:cNvSpPr>
          <p:nvPr>
            <p:ph idx="4294967295"/>
          </p:nvPr>
        </p:nvSpPr>
        <p:spPr>
          <a:xfrm>
            <a:off x="488006" y="1281948"/>
            <a:ext cx="5348589" cy="2855592"/>
          </a:xfrm>
        </p:spPr>
        <p:txBody>
          <a:bodyPr/>
          <a:lstStyle/>
          <a:p>
            <a:pPr eaLnBrk="0" hangingPunct="0">
              <a:lnSpc>
                <a:spcPct val="130000"/>
              </a:lnSpc>
              <a:buClr>
                <a:schemeClr val="accent1">
                  <a:lumMod val="50000"/>
                </a:schemeClr>
              </a:buClr>
              <a:buSzPct val="90000"/>
              <a:buFont typeface="Wingdings" charset="2"/>
              <a:buChar char="p"/>
              <a:defRPr/>
            </a:pPr>
            <a:r>
              <a:rPr lang="zh-CN" altLang="en-US" sz="1800" dirty="0">
                <a:ea typeface="楷体"/>
                <a:cs typeface="楷体"/>
              </a:rPr>
              <a:t>机械震动在大多数情况下也会触发着地开关，设置错误的数据位。设想飞船开始着陆时，计算机极有可能关闭推进器，而火星登陆飞船下坠</a:t>
            </a:r>
            <a:r>
              <a:rPr lang="en-US" altLang="zh-CN" sz="1800" dirty="0">
                <a:ea typeface="楷体"/>
                <a:cs typeface="楷体"/>
              </a:rPr>
              <a:t>1800</a:t>
            </a:r>
            <a:r>
              <a:rPr lang="zh-CN" altLang="en-US" sz="1800" dirty="0">
                <a:ea typeface="楷体"/>
                <a:cs typeface="楷体"/>
              </a:rPr>
              <a:t>米之后没有反推进器的帮助，冲向地面，必然会撞成碎片</a:t>
            </a:r>
            <a:endParaRPr lang="en-US" altLang="zh-CN" sz="1800" dirty="0">
              <a:ea typeface="楷体"/>
              <a:cs typeface="楷体"/>
            </a:endParaRPr>
          </a:p>
          <a:p>
            <a:pPr eaLnBrk="0" hangingPunct="0">
              <a:lnSpc>
                <a:spcPct val="130000"/>
              </a:lnSpc>
              <a:buClr>
                <a:schemeClr val="accent1">
                  <a:lumMod val="50000"/>
                </a:schemeClr>
              </a:buClr>
              <a:buSzPct val="90000"/>
              <a:buFont typeface="Wingdings" charset="2"/>
              <a:buChar char="p"/>
              <a:defRPr/>
            </a:pPr>
            <a:r>
              <a:rPr lang="zh-CN" altLang="en-US" sz="1800" dirty="0">
                <a:ea typeface="楷体"/>
                <a:cs typeface="楷体"/>
              </a:rPr>
              <a:t>两个小组本身的工作都没什么问题，就是没有合在一起测试，其接口没有被测，而问题就在这里</a:t>
            </a:r>
          </a:p>
        </p:txBody>
      </p:sp>
      <p:pic>
        <p:nvPicPr>
          <p:cNvPr id="22532" name="Picture 5" descr="http://www.scientificamerican.com/media/inline/E94DBF14-9F3B-3D1F-3CFD4102717B20A9_1.jpg"/>
          <p:cNvPicPr>
            <a:picLocks noChangeAspect="1" noChangeArrowheads="1"/>
          </p:cNvPicPr>
          <p:nvPr/>
        </p:nvPicPr>
        <p:blipFill>
          <a:blip r:embed="rId3" cstate="print"/>
          <a:srcRect/>
          <a:stretch>
            <a:fillRect/>
          </a:stretch>
        </p:blipFill>
        <p:spPr bwMode="auto">
          <a:xfrm>
            <a:off x="5972783" y="986141"/>
            <a:ext cx="3171217" cy="3171217"/>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AFD9BD91-810E-BD99-B3BE-F43B2DCAEF2B}"/>
              </a:ext>
            </a:extLst>
          </p:cNvPr>
          <p:cNvSpPr txBox="1"/>
          <p:nvPr/>
        </p:nvSpPr>
        <p:spPr>
          <a:xfrm>
            <a:off x="6997565" y="4160901"/>
            <a:ext cx="1580882"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集成测试不足</a:t>
            </a:r>
          </a:p>
        </p:txBody>
      </p:sp>
    </p:spTree>
    <p:extLst>
      <p:ext uri="{BB962C8B-B14F-4D97-AF65-F5344CB8AC3E}">
        <p14:creationId xmlns:p14="http://schemas.microsoft.com/office/powerpoint/2010/main" val="290148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wipe(left)">
                                      <p:cBhvr>
                                        <p:cTn id="7" dur="500"/>
                                        <p:tgtEl>
                                          <p:spTgt spid="225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C6651E3-E251-5DC4-B70F-33B3EDD936EF}"/>
              </a:ext>
            </a:extLst>
          </p:cNvPr>
          <p:cNvSpPr>
            <a:spLocks noGrp="1"/>
          </p:cNvSpPr>
          <p:nvPr>
            <p:ph type="title"/>
          </p:nvPr>
        </p:nvSpPr>
        <p:spPr>
          <a:xfrm>
            <a:off x="582038" y="244661"/>
            <a:ext cx="7117871" cy="571545"/>
          </a:xfrm>
        </p:spPr>
        <p:txBody>
          <a:bodyPr/>
          <a:lstStyle/>
          <a:p>
            <a:r>
              <a:rPr lang="zh-CN" altLang="zh-CN" dirty="0">
                <a:latin typeface="微软雅黑" panose="020B0503020204020204" pitchFamily="34" charset="-122"/>
                <a:ea typeface="微软雅黑" panose="020B0503020204020204" pitchFamily="34" charset="-122"/>
              </a:rPr>
              <a:t>软件测试走了捷径导致灾难再次发生 </a:t>
            </a:r>
            <a:endParaRPr lang="zh-CN" alt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xmlns="" id="{32955D32-21D5-F395-27A0-FA38D7DA1704}"/>
              </a:ext>
            </a:extLst>
          </p:cNvPr>
          <p:cNvSpPr>
            <a:spLocks noGrp="1"/>
          </p:cNvSpPr>
          <p:nvPr>
            <p:ph type="body" sz="quarter" idx="11"/>
          </p:nvPr>
        </p:nvSpPr>
        <p:spPr>
          <a:xfrm>
            <a:off x="582038" y="1191086"/>
            <a:ext cx="4058056" cy="3390641"/>
          </a:xfrm>
        </p:spPr>
        <p:txBody>
          <a:bodyPr>
            <a:noAutofit/>
          </a:bodyPr>
          <a:lstStyle/>
          <a:p>
            <a:pPr marL="0" indent="0">
              <a:buNone/>
            </a:pPr>
            <a:r>
              <a:rPr lang="zh-CN" altLang="en-US" sz="1600" kern="0" dirty="0">
                <a:solidFill>
                  <a:srgbClr val="303030"/>
                </a:solidFill>
                <a:latin typeface="Arial" panose="020B0604020202020204" pitchFamily="34" charset="0"/>
                <a:ea typeface="宋体" panose="02010600030101010101" pitchFamily="2" charset="-122"/>
                <a:cs typeface="Arial" panose="020B0604020202020204" pitchFamily="34" charset="0"/>
              </a:rPr>
              <a:t>波音</a:t>
            </a:r>
            <a:r>
              <a:rPr lang="zh-CN" altLang="zh-CN" sz="1600" kern="0" dirty="0">
                <a:solidFill>
                  <a:srgbClr val="303030"/>
                </a:solidFill>
                <a:effectLst/>
                <a:latin typeface="Arial" panose="020B0604020202020204" pitchFamily="34" charset="0"/>
                <a:ea typeface="宋体" panose="02010600030101010101" pitchFamily="2" charset="-122"/>
                <a:cs typeface="Arial" panose="020B0604020202020204" pitchFamily="34" charset="0"/>
              </a:rPr>
              <a:t>公司测试载人飞船星际客机软件系统的程序存在严重缺陷，现在计划对测试程序进行修改。造成程序存在严重缺陷的主要原因就是软件测试走了捷径：该公司缩短了对该飞行器软件的一次关键测试，他们将整个飞行过程分成了几个小单元分别进行测试，但最后却没有做完整的、端到端的集成测试，即没有进行时长为</a:t>
            </a:r>
            <a:r>
              <a:rPr lang="en-US" altLang="zh-CN" sz="1600" kern="0" dirty="0">
                <a:solidFill>
                  <a:srgbClr val="303030"/>
                </a:solidFill>
                <a:effectLst/>
                <a:latin typeface="Arial" panose="020B0604020202020204" pitchFamily="34" charset="0"/>
                <a:ea typeface="宋体" panose="02010600030101010101" pitchFamily="2" charset="-122"/>
              </a:rPr>
              <a:t> 25 </a:t>
            </a:r>
            <a:r>
              <a:rPr lang="zh-CN" altLang="zh-CN" sz="1600" kern="0" dirty="0">
                <a:solidFill>
                  <a:srgbClr val="303030"/>
                </a:solidFill>
                <a:effectLst/>
                <a:latin typeface="Arial" panose="020B0604020202020204" pitchFamily="34" charset="0"/>
                <a:ea typeface="宋体" panose="02010600030101010101" pitchFamily="2" charset="-122"/>
                <a:cs typeface="Arial" panose="020B0604020202020204" pitchFamily="34" charset="0"/>
              </a:rPr>
              <a:t>个小时的整体测试。</a:t>
            </a:r>
            <a:r>
              <a:rPr lang="zh-CN" altLang="zh-CN" sz="1600" dirty="0">
                <a:effectLst/>
              </a:rPr>
              <a:t> </a:t>
            </a:r>
            <a:endParaRPr kumimoji="1" lang="zh-CN" altLang="en-US" sz="1600" dirty="0"/>
          </a:p>
        </p:txBody>
      </p:sp>
      <p:sp>
        <p:nvSpPr>
          <p:cNvPr id="5" name="Rectangle 4">
            <a:extLst>
              <a:ext uri="{FF2B5EF4-FFF2-40B4-BE49-F238E27FC236}">
                <a16:creationId xmlns:a16="http://schemas.microsoft.com/office/drawing/2014/main" xmlns="" id="{9644FB58-695D-68DB-9122-AA8AF097BFC9}"/>
              </a:ext>
            </a:extLst>
          </p:cNvPr>
          <p:cNvSpPr>
            <a:spLocks noChangeArrowheads="1"/>
          </p:cNvSpPr>
          <p:nvPr/>
        </p:nvSpPr>
        <p:spPr bwMode="auto">
          <a:xfrm flipV="1">
            <a:off x="5085944" y="486382"/>
            <a:ext cx="70404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1">
            <a:extLst>
              <a:ext uri="{FF2B5EF4-FFF2-40B4-BE49-F238E27FC236}">
                <a16:creationId xmlns:a16="http://schemas.microsoft.com/office/drawing/2014/main" xmlns="" id="{37CE360F-4E06-DCBE-ED5E-F1BCC6402E6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085944" y="1330711"/>
            <a:ext cx="4058056" cy="282597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xmlns="" id="{9E5275CE-79A7-9FB7-3034-0FC2142158FC}"/>
              </a:ext>
            </a:extLst>
          </p:cNvPr>
          <p:cNvSpPr txBox="1"/>
          <p:nvPr/>
        </p:nvSpPr>
        <p:spPr>
          <a:xfrm>
            <a:off x="6997565" y="4160901"/>
            <a:ext cx="1580882"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集成测试不足</a:t>
            </a:r>
          </a:p>
        </p:txBody>
      </p:sp>
    </p:spTree>
    <p:extLst>
      <p:ext uri="{BB962C8B-B14F-4D97-AF65-F5344CB8AC3E}">
        <p14:creationId xmlns:p14="http://schemas.microsoft.com/office/powerpoint/2010/main" val="3051377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50A66C-3AF2-5C61-31A1-32E1DA47272B}"/>
              </a:ext>
            </a:extLst>
          </p:cNvPr>
          <p:cNvSpPr>
            <a:spLocks noGrp="1"/>
          </p:cNvSpPr>
          <p:nvPr>
            <p:ph type="title"/>
          </p:nvPr>
        </p:nvSpPr>
        <p:spPr/>
        <p:txBody>
          <a:bodyPr/>
          <a:lstStyle/>
          <a:p>
            <a:r>
              <a:rPr kumimoji="1" lang="zh-CN" altLang="en-US" dirty="0"/>
              <a:t>错误指令造成骑士资本集团损失</a:t>
            </a:r>
            <a:r>
              <a:rPr kumimoji="1" lang="en-US" altLang="zh-CN" dirty="0"/>
              <a:t>4.4</a:t>
            </a:r>
            <a:r>
              <a:rPr kumimoji="1" lang="zh-CN" altLang="en-US" dirty="0"/>
              <a:t>亿美元</a:t>
            </a:r>
          </a:p>
        </p:txBody>
      </p:sp>
      <p:sp>
        <p:nvSpPr>
          <p:cNvPr id="3" name="文本占位符 2">
            <a:extLst>
              <a:ext uri="{FF2B5EF4-FFF2-40B4-BE49-F238E27FC236}">
                <a16:creationId xmlns:a16="http://schemas.microsoft.com/office/drawing/2014/main" xmlns="" id="{B58D0236-C0EA-4AA0-4D8A-6708D9428D39}"/>
              </a:ext>
            </a:extLst>
          </p:cNvPr>
          <p:cNvSpPr>
            <a:spLocks noGrp="1"/>
          </p:cNvSpPr>
          <p:nvPr>
            <p:ph type="body" sz="quarter" idx="11"/>
          </p:nvPr>
        </p:nvSpPr>
        <p:spPr>
          <a:xfrm>
            <a:off x="526985" y="1179657"/>
            <a:ext cx="3989962" cy="2956934"/>
          </a:xfrm>
        </p:spPr>
        <p:txBody>
          <a:bodyPr>
            <a:normAutofit lnSpcReduction="10000"/>
          </a:bodyPr>
          <a:lstStyle/>
          <a:p>
            <a:r>
              <a:rPr kumimoji="1" lang="en-US" altLang="zh-CN" sz="1800" dirty="0"/>
              <a:t>2012</a:t>
            </a:r>
            <a:r>
              <a:rPr kumimoji="1" lang="zh-CN" altLang="en-US" sz="1800" dirty="0"/>
              <a:t>年</a:t>
            </a:r>
            <a:r>
              <a:rPr kumimoji="1" lang="en-US" altLang="zh-CN" sz="1800" dirty="0"/>
              <a:t>8</a:t>
            </a:r>
            <a:r>
              <a:rPr kumimoji="1" lang="zh-CN" altLang="en-US" sz="1800" dirty="0"/>
              <a:t>月</a:t>
            </a:r>
            <a:r>
              <a:rPr kumimoji="1" lang="en-US" altLang="zh-CN" sz="1800" dirty="0"/>
              <a:t>1</a:t>
            </a:r>
            <a:r>
              <a:rPr kumimoji="1" lang="zh-CN" altLang="en-US" sz="1800" dirty="0"/>
              <a:t>日上午</a:t>
            </a:r>
            <a:r>
              <a:rPr kumimoji="1" lang="en-US" altLang="zh-CN" sz="1800" dirty="0"/>
              <a:t>9</a:t>
            </a:r>
            <a:r>
              <a:rPr kumimoji="1" lang="zh-CN" altLang="en-US" sz="1800" dirty="0"/>
              <a:t>点，纽约证券交易所开盘交易，骑士资本的第一位散户投资者发出了买卖其投资头寸的指令。仅仅</a:t>
            </a:r>
            <a:r>
              <a:rPr kumimoji="1" lang="en-US" altLang="zh-CN" sz="1800" dirty="0"/>
              <a:t>45</a:t>
            </a:r>
            <a:r>
              <a:rPr kumimoji="1" lang="zh-CN" altLang="en-US" sz="1800" dirty="0"/>
              <a:t>分钟后，骑士资本的服务器就执行了</a:t>
            </a:r>
            <a:r>
              <a:rPr kumimoji="1" lang="en-US" altLang="zh-CN" sz="1800" dirty="0"/>
              <a:t>400</a:t>
            </a:r>
            <a:r>
              <a:rPr kumimoji="1" lang="zh-CN" altLang="en-US" sz="1800" dirty="0"/>
              <a:t>万笔交易，使公司损失了</a:t>
            </a:r>
            <a:r>
              <a:rPr kumimoji="1" lang="en-US" altLang="zh-CN" sz="1800" dirty="0"/>
              <a:t>4.6</a:t>
            </a:r>
            <a:r>
              <a:rPr kumimoji="1" lang="zh-CN" altLang="en-US" sz="1800" dirty="0"/>
              <a:t>亿美元，濒临破产</a:t>
            </a:r>
            <a:r>
              <a:rPr kumimoji="1" lang="en-US" altLang="zh-CN" sz="1800" dirty="0"/>
              <a:t>……</a:t>
            </a:r>
            <a:endParaRPr kumimoji="1" lang="zh-CN" altLang="en-US" sz="1800" dirty="0"/>
          </a:p>
        </p:txBody>
      </p:sp>
      <p:pic>
        <p:nvPicPr>
          <p:cNvPr id="4098" name="Picture 2" descr="See the source image">
            <a:extLst>
              <a:ext uri="{FF2B5EF4-FFF2-40B4-BE49-F238E27FC236}">
                <a16:creationId xmlns:a16="http://schemas.microsoft.com/office/drawing/2014/main" xmlns="" id="{30D3086F-6CEB-9D18-C756-B2F6D02A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055" y="1179657"/>
            <a:ext cx="4516946" cy="28865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xmlns="" id="{A979D775-57BC-ACFF-C91B-24BD53E6FB99}"/>
              </a:ext>
            </a:extLst>
          </p:cNvPr>
          <p:cNvSpPr txBox="1"/>
          <p:nvPr/>
        </p:nvSpPr>
        <p:spPr>
          <a:xfrm>
            <a:off x="6246794" y="4215828"/>
            <a:ext cx="1800493"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功能容错性问题</a:t>
            </a:r>
          </a:p>
        </p:txBody>
      </p:sp>
    </p:spTree>
    <p:extLst>
      <p:ext uri="{BB962C8B-B14F-4D97-AF65-F5344CB8AC3E}">
        <p14:creationId xmlns:p14="http://schemas.microsoft.com/office/powerpoint/2010/main" val="3723077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屏幕快照 2016-12-04 下午10.25.17.png">
            <a:extLst>
              <a:ext uri="{FF2B5EF4-FFF2-40B4-BE49-F238E27FC236}">
                <a16:creationId xmlns:a16="http://schemas.microsoft.com/office/drawing/2014/main" xmlns="" id="{92DF34C0-D6D4-CD0E-9075-653825F30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117" y="78060"/>
            <a:ext cx="7454924" cy="4937660"/>
          </a:xfrm>
          <a:prstGeom prst="rect">
            <a:avLst/>
          </a:prstGeom>
        </p:spPr>
      </p:pic>
      <p:sp>
        <p:nvSpPr>
          <p:cNvPr id="2" name="标题 1">
            <a:extLst>
              <a:ext uri="{FF2B5EF4-FFF2-40B4-BE49-F238E27FC236}">
                <a16:creationId xmlns:a16="http://schemas.microsoft.com/office/drawing/2014/main" xmlns="" id="{7A4804E3-1701-B4C5-FA32-D459C520F391}"/>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软件测试全景图</a:t>
            </a:r>
          </a:p>
        </p:txBody>
      </p:sp>
    </p:spTree>
    <p:extLst>
      <p:ext uri="{BB962C8B-B14F-4D97-AF65-F5344CB8AC3E}">
        <p14:creationId xmlns:p14="http://schemas.microsoft.com/office/powerpoint/2010/main" val="2312382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2679C3-DC03-4E08-FC85-7110C0CEAB2F}"/>
              </a:ext>
            </a:extLst>
          </p:cNvPr>
          <p:cNvSpPr>
            <a:spLocks noGrp="1"/>
          </p:cNvSpPr>
          <p:nvPr>
            <p:ph type="title"/>
          </p:nvPr>
        </p:nvSpPr>
        <p:spPr/>
        <p:txBody>
          <a:bodyPr>
            <a:normAutofit fontScale="90000"/>
          </a:bodyPr>
          <a:lstStyle/>
          <a:p>
            <a:r>
              <a:rPr lang="zh-CN" altLang="en-US" b="1" dirty="0">
                <a:solidFill>
                  <a:srgbClr val="222222"/>
                </a:solidFill>
                <a:latin typeface="arial" panose="020B0604020202020204" pitchFamily="34" charset="0"/>
              </a:rPr>
              <a:t>约克城号航空母舰（</a:t>
            </a:r>
            <a:r>
              <a:rPr lang="en-US" altLang="zh-CN" b="1" dirty="0">
                <a:solidFill>
                  <a:srgbClr val="222222"/>
                </a:solidFill>
                <a:latin typeface="arial" panose="020B0604020202020204" pitchFamily="34" charset="0"/>
              </a:rPr>
              <a:t>USS Yorktown</a:t>
            </a:r>
            <a:r>
              <a:rPr lang="zh-CN" altLang="en-US" b="1" dirty="0">
                <a:solidFill>
                  <a:srgbClr val="222222"/>
                </a:solidFill>
                <a:latin typeface="arial" panose="020B0604020202020204" pitchFamily="34" charset="0"/>
              </a:rPr>
              <a:t>）</a:t>
            </a:r>
            <a:r>
              <a:rPr lang="zh-CN" altLang="en-US" dirty="0">
                <a:solidFill>
                  <a:srgbClr val="222222"/>
                </a:solidFill>
                <a:latin typeface="arial" panose="020B0604020202020204" pitchFamily="34" charset="0"/>
              </a:rPr>
              <a:t/>
            </a:r>
            <a:br>
              <a:rPr lang="zh-CN" altLang="en-US" dirty="0">
                <a:solidFill>
                  <a:srgbClr val="222222"/>
                </a:solidFill>
                <a:latin typeface="arial" panose="020B0604020202020204" pitchFamily="34" charset="0"/>
              </a:rPr>
            </a:br>
            <a:endParaRPr lang="zh-CN" altLang="en-US" dirty="0"/>
          </a:p>
        </p:txBody>
      </p:sp>
      <p:sp>
        <p:nvSpPr>
          <p:cNvPr id="3" name="内容占位符 2">
            <a:extLst>
              <a:ext uri="{FF2B5EF4-FFF2-40B4-BE49-F238E27FC236}">
                <a16:creationId xmlns:a16="http://schemas.microsoft.com/office/drawing/2014/main" xmlns="" id="{8C60859A-1401-04F5-FDF8-80D6036F91BC}"/>
              </a:ext>
            </a:extLst>
          </p:cNvPr>
          <p:cNvSpPr>
            <a:spLocks noGrp="1"/>
          </p:cNvSpPr>
          <p:nvPr>
            <p:ph idx="1"/>
          </p:nvPr>
        </p:nvSpPr>
        <p:spPr>
          <a:xfrm>
            <a:off x="382258" y="781779"/>
            <a:ext cx="7886700" cy="3263504"/>
          </a:xfrm>
        </p:spPr>
        <p:txBody>
          <a:bodyPr/>
          <a:lstStyle/>
          <a:p>
            <a:pPr algn="l"/>
            <a:r>
              <a:rPr lang="en-US" altLang="zh-CN" b="0" i="0" dirty="0">
                <a:solidFill>
                  <a:srgbClr val="222222"/>
                </a:solidFill>
                <a:effectLst/>
                <a:latin typeface="arial" panose="020B0604020202020204" pitchFamily="34" charset="0"/>
              </a:rPr>
              <a:t>1997</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9</a:t>
            </a:r>
            <a:r>
              <a:rPr lang="zh-CN" altLang="en-US" b="0" i="0" dirty="0">
                <a:solidFill>
                  <a:srgbClr val="222222"/>
                </a:solidFill>
                <a:effectLst/>
                <a:latin typeface="arial" panose="020B0604020202020204" pitchFamily="34" charset="0"/>
              </a:rPr>
              <a:t>月</a:t>
            </a:r>
            <a:r>
              <a:rPr lang="en-US" altLang="zh-CN" b="0" i="0" dirty="0">
                <a:solidFill>
                  <a:srgbClr val="222222"/>
                </a:solidFill>
                <a:effectLst/>
                <a:latin typeface="arial" panose="020B0604020202020204" pitchFamily="34" charset="0"/>
              </a:rPr>
              <a:t>21</a:t>
            </a:r>
            <a:r>
              <a:rPr lang="zh-CN" altLang="en-US" b="0" i="0" dirty="0">
                <a:solidFill>
                  <a:srgbClr val="222222"/>
                </a:solidFill>
                <a:effectLst/>
                <a:latin typeface="arial" panose="020B0604020202020204" pitchFamily="34" charset="0"/>
              </a:rPr>
              <a:t>日，</a:t>
            </a:r>
            <a:r>
              <a:rPr lang="en-US" altLang="zh-CN" b="0" i="0" dirty="0">
                <a:solidFill>
                  <a:srgbClr val="222222"/>
                </a:solidFill>
                <a:effectLst/>
                <a:latin typeface="arial" panose="020B0604020202020204" pitchFamily="34" charset="0"/>
              </a:rPr>
              <a:t>Yorktown</a:t>
            </a:r>
            <a:r>
              <a:rPr lang="zh-CN" altLang="en-US" b="0" i="0" dirty="0">
                <a:solidFill>
                  <a:srgbClr val="222222"/>
                </a:solidFill>
                <a:effectLst/>
                <a:latin typeface="arial" panose="020B0604020202020204" pitchFamily="34" charset="0"/>
              </a:rPr>
              <a:t>号上的“远程数据库管理器”中的零除错误使网络上的所有计算机瘫痪，导致船舶的推进系统出现故障。一名乘务员已在数据库中输入一个空白字段。空白被视为零，并导致数据库程序无法处理的“除以零”异常。它中止了</a:t>
            </a:r>
            <a:r>
              <a:rPr lang="en-US" altLang="zh-CN" b="0" i="0" dirty="0">
                <a:solidFill>
                  <a:srgbClr val="222222"/>
                </a:solidFill>
                <a:effectLst/>
                <a:latin typeface="arial" panose="020B0604020202020204" pitchFamily="34" charset="0"/>
              </a:rPr>
              <a:t>Microsoft Windows NT 4.0</a:t>
            </a:r>
            <a:r>
              <a:rPr lang="zh-CN" altLang="en-US" b="0" i="0" dirty="0">
                <a:solidFill>
                  <a:srgbClr val="222222"/>
                </a:solidFill>
                <a:effectLst/>
                <a:latin typeface="arial" panose="020B0604020202020204" pitchFamily="34" charset="0"/>
              </a:rPr>
              <a:t>操作系统，该系统崩溃了，所有舰船的</a:t>
            </a:r>
            <a:r>
              <a:rPr lang="en-US" altLang="zh-CN" b="0" i="0" dirty="0">
                <a:solidFill>
                  <a:srgbClr val="222222"/>
                </a:solidFill>
                <a:effectLst/>
                <a:latin typeface="arial" panose="020B0604020202020204" pitchFamily="34" charset="0"/>
              </a:rPr>
              <a:t>LAN</a:t>
            </a:r>
            <a:r>
              <a:rPr lang="zh-CN" altLang="en-US" b="0" i="0" dirty="0">
                <a:solidFill>
                  <a:srgbClr val="222222"/>
                </a:solidFill>
                <a:effectLst/>
                <a:latin typeface="arial" panose="020B0604020202020204" pitchFamily="34" charset="0"/>
              </a:rPr>
              <a:t>控制台和远程终端都崩溃了。</a:t>
            </a:r>
          </a:p>
          <a:p>
            <a:endParaRPr lang="zh-CN" altLang="en-US" dirty="0"/>
          </a:p>
        </p:txBody>
      </p:sp>
      <p:sp>
        <p:nvSpPr>
          <p:cNvPr id="4" name="灯片编号占位符 3">
            <a:extLst>
              <a:ext uri="{FF2B5EF4-FFF2-40B4-BE49-F238E27FC236}">
                <a16:creationId xmlns:a16="http://schemas.microsoft.com/office/drawing/2014/main" xmlns="" id="{1EDD0100-6E7F-C251-8346-EC74BBAD4942}"/>
              </a:ext>
            </a:extLst>
          </p:cNvPr>
          <p:cNvSpPr>
            <a:spLocks noGrp="1"/>
          </p:cNvSpPr>
          <p:nvPr>
            <p:ph type="sldNum" sz="quarter" idx="10"/>
          </p:nvPr>
        </p:nvSpPr>
        <p:spPr/>
        <p:txBody>
          <a:bodyPr/>
          <a:lstStyle/>
          <a:p>
            <a:pPr>
              <a:defRPr/>
            </a:pPr>
            <a:fld id="{9F1E1402-99D1-48CF-94E7-6AF97D51F067}" type="slidenum">
              <a:rPr lang="en-US" altLang="zh-CN" smtClean="0"/>
              <a:pPr>
                <a:defRPr/>
              </a:pPr>
              <a:t>20</a:t>
            </a:fld>
            <a:endParaRPr lang="en-US" altLang="zh-CN"/>
          </a:p>
        </p:txBody>
      </p:sp>
      <p:pic>
        <p:nvPicPr>
          <p:cNvPr id="3074" name="Picture 2">
            <a:extLst>
              <a:ext uri="{FF2B5EF4-FFF2-40B4-BE49-F238E27FC236}">
                <a16:creationId xmlns:a16="http://schemas.microsoft.com/office/drawing/2014/main" xmlns="" id="{3DCC98FA-346C-4BB9-7E8A-C64A62BD7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850" y="2758678"/>
            <a:ext cx="3360524" cy="202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1260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629698B-A7E7-462A-2097-71C316B2602D}"/>
              </a:ext>
            </a:extLst>
          </p:cNvPr>
          <p:cNvSpPr>
            <a:spLocks noGrp="1"/>
          </p:cNvSpPr>
          <p:nvPr>
            <p:ph type="title"/>
          </p:nvPr>
        </p:nvSpPr>
        <p:spPr/>
        <p:txBody>
          <a:bodyPr/>
          <a:lstStyle/>
          <a:p>
            <a:r>
              <a:rPr kumimoji="1" lang="en" altLang="zh-CN" dirty="0"/>
              <a:t>AWS</a:t>
            </a:r>
            <a:r>
              <a:rPr kumimoji="1" lang="zh-CN" altLang="en-US" dirty="0"/>
              <a:t>宕机整整</a:t>
            </a:r>
            <a:r>
              <a:rPr kumimoji="1" lang="en-US" altLang="zh-CN" dirty="0"/>
              <a:t>4</a:t>
            </a:r>
            <a:r>
              <a:rPr kumimoji="1" lang="zh-CN" altLang="en-US" dirty="0"/>
              <a:t>个小时</a:t>
            </a:r>
          </a:p>
        </p:txBody>
      </p:sp>
      <p:sp>
        <p:nvSpPr>
          <p:cNvPr id="3" name="文本占位符 2">
            <a:extLst>
              <a:ext uri="{FF2B5EF4-FFF2-40B4-BE49-F238E27FC236}">
                <a16:creationId xmlns:a16="http://schemas.microsoft.com/office/drawing/2014/main" xmlns="" id="{65EFCF6F-3809-7A38-2856-1AC7FD3D01FD}"/>
              </a:ext>
            </a:extLst>
          </p:cNvPr>
          <p:cNvSpPr>
            <a:spLocks noGrp="1"/>
          </p:cNvSpPr>
          <p:nvPr>
            <p:ph type="body" sz="quarter" idx="11"/>
          </p:nvPr>
        </p:nvSpPr>
        <p:spPr>
          <a:xfrm>
            <a:off x="494490" y="1081574"/>
            <a:ext cx="3046378" cy="2980352"/>
          </a:xfrm>
        </p:spPr>
        <p:txBody>
          <a:bodyPr>
            <a:normAutofit lnSpcReduction="10000"/>
          </a:bodyPr>
          <a:lstStyle/>
          <a:p>
            <a:pPr marL="0" indent="0">
              <a:buNone/>
            </a:pPr>
            <a:r>
              <a:rPr lang="en-US" altLang="zh-CN" sz="1800" dirty="0">
                <a:effectLst/>
                <a:latin typeface="Arial" panose="020B0604020202020204" pitchFamily="34" charset="0"/>
                <a:ea typeface="宋体" panose="02010600030101010101" pitchFamily="2" charset="-122"/>
              </a:rPr>
              <a:t>2017</a:t>
            </a:r>
            <a:r>
              <a:rPr lang="zh-CN" altLang="zh-CN" sz="1800" dirty="0">
                <a:effectLst/>
                <a:latin typeface="Arial" panose="020B0604020202020204" pitchFamily="34" charset="0"/>
                <a:ea typeface="宋体" panose="02010600030101010101" pitchFamily="2" charset="-122"/>
                <a:cs typeface="Arial" panose="020B0604020202020204" pitchFamily="34" charset="0"/>
              </a:rPr>
              <a:t>年</a:t>
            </a:r>
            <a:r>
              <a:rPr lang="en-US" altLang="zh-CN" sz="1800" dirty="0">
                <a:effectLst/>
                <a:latin typeface="Arial" panose="020B0604020202020204" pitchFamily="34" charset="0"/>
                <a:ea typeface="宋体" panose="02010600030101010101" pitchFamily="2" charset="-122"/>
              </a:rPr>
              <a:t>3</a:t>
            </a:r>
            <a:r>
              <a:rPr lang="zh-CN" altLang="zh-CN" sz="1800" dirty="0">
                <a:effectLst/>
                <a:latin typeface="Arial" panose="020B0604020202020204" pitchFamily="34" charset="0"/>
                <a:ea typeface="宋体" panose="02010600030101010101" pitchFamily="2" charset="-122"/>
                <a:cs typeface="Arial" panose="020B0604020202020204" pitchFamily="34" charset="0"/>
              </a:rPr>
              <a:t>月</a:t>
            </a:r>
            <a:r>
              <a:rPr lang="en-US" altLang="zh-CN" sz="1800" dirty="0">
                <a:effectLst/>
                <a:latin typeface="Arial" panose="020B0604020202020204" pitchFamily="34" charset="0"/>
                <a:ea typeface="宋体" panose="02010600030101010101" pitchFamily="2" charset="-122"/>
              </a:rPr>
              <a:t>2</a:t>
            </a:r>
            <a:r>
              <a:rPr lang="zh-CN" altLang="zh-CN" sz="1800" dirty="0">
                <a:effectLst/>
                <a:latin typeface="Arial" panose="020B0604020202020204" pitchFamily="34" charset="0"/>
                <a:ea typeface="宋体" panose="02010600030101010101" pitchFamily="2" charset="-122"/>
                <a:cs typeface="Arial" panose="020B0604020202020204" pitchFamily="34" charset="0"/>
              </a:rPr>
              <a:t>号，</a:t>
            </a:r>
            <a:r>
              <a:rPr lang="zh-CN" altLang="zh-CN" sz="1800" dirty="0">
                <a:effectLst/>
                <a:ea typeface="Arial" panose="020B0604020202020204" pitchFamily="34" charset="0"/>
              </a:rPr>
              <a:t> </a:t>
            </a:r>
            <a:r>
              <a:rPr lang="zh-CN" altLang="zh-CN" sz="1800" dirty="0">
                <a:effectLst/>
                <a:latin typeface="Arial" panose="020B0604020202020204" pitchFamily="34" charset="0"/>
                <a:ea typeface="宋体" panose="02010600030101010101" pitchFamily="2" charset="-122"/>
                <a:cs typeface="Arial" panose="020B0604020202020204" pitchFamily="34" charset="0"/>
              </a:rPr>
              <a:t>亚马逊云（</a:t>
            </a:r>
            <a:r>
              <a:rPr lang="en-US" altLang="zh-CN" sz="1800" dirty="0">
                <a:effectLst/>
                <a:latin typeface="Arial" panose="020B0604020202020204" pitchFamily="34" charset="0"/>
                <a:ea typeface="宋体" panose="02010600030101010101" pitchFamily="2" charset="-122"/>
              </a:rPr>
              <a:t>Amazon S3 Cloud </a:t>
            </a:r>
            <a:r>
              <a:rPr lang="zh-CN" altLang="zh-CN" sz="1800" dirty="0">
                <a:effectLst/>
                <a:latin typeface="Arial" panose="020B0604020202020204" pitchFamily="34" charset="0"/>
                <a:ea typeface="宋体" panose="02010600030101010101" pitchFamily="2" charset="-122"/>
                <a:cs typeface="Arial" panose="020B0604020202020204" pitchFamily="34" charset="0"/>
              </a:rPr>
              <a:t>）出现严重的宕机（中断服务）！亚马逊云之前也出现过宕机，但一般在一个小时之内解决问题，而这次非常严重，宕机整整四个小时</a:t>
            </a:r>
            <a:r>
              <a:rPr lang="zh-CN" altLang="zh-CN" dirty="0">
                <a:effectLst/>
              </a:rPr>
              <a:t> </a:t>
            </a:r>
            <a:endParaRPr kumimoji="1" lang="zh-CN" altLang="en-US" dirty="0"/>
          </a:p>
        </p:txBody>
      </p:sp>
      <p:pic>
        <p:nvPicPr>
          <p:cNvPr id="5122" name="Picture 2" descr="See the source image">
            <a:extLst>
              <a:ext uri="{FF2B5EF4-FFF2-40B4-BE49-F238E27FC236}">
                <a16:creationId xmlns:a16="http://schemas.microsoft.com/office/drawing/2014/main" xmlns="" id="{AD1A36AB-4EA9-9663-0A5F-8F9126527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876" y="1152176"/>
            <a:ext cx="5408579" cy="298035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xmlns="" id="{8C166B8D-8B21-E59A-205D-8750A00C0EA5}"/>
              </a:ext>
            </a:extLst>
          </p:cNvPr>
          <p:cNvSpPr txBox="1"/>
          <p:nvPr/>
        </p:nvSpPr>
        <p:spPr>
          <a:xfrm>
            <a:off x="5534525" y="4132528"/>
            <a:ext cx="2031325"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性能、稳定性问题</a:t>
            </a:r>
          </a:p>
        </p:txBody>
      </p:sp>
    </p:spTree>
    <p:extLst>
      <p:ext uri="{BB962C8B-B14F-4D97-AF65-F5344CB8AC3E}">
        <p14:creationId xmlns:p14="http://schemas.microsoft.com/office/powerpoint/2010/main" val="1423905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9"/>
          <p:cNvPicPr>
            <a:picLocks noChangeAspect="1" noChangeArrowheads="1"/>
          </p:cNvPicPr>
          <p:nvPr/>
        </p:nvPicPr>
        <p:blipFill>
          <a:blip r:embed="rId3"/>
          <a:srcRect/>
          <a:stretch>
            <a:fillRect/>
          </a:stretch>
        </p:blipFill>
        <p:spPr bwMode="auto">
          <a:xfrm>
            <a:off x="1709738" y="1168004"/>
            <a:ext cx="3046810" cy="2218134"/>
          </a:xfrm>
          <a:prstGeom prst="rect">
            <a:avLst/>
          </a:prstGeom>
          <a:noFill/>
          <a:ln w="9525">
            <a:noFill/>
            <a:miter lim="800000"/>
            <a:headEnd/>
            <a:tailEnd/>
          </a:ln>
        </p:spPr>
      </p:pic>
      <p:sp>
        <p:nvSpPr>
          <p:cNvPr id="31746" name="Text Box 11"/>
          <p:cNvSpPr txBox="1">
            <a:spLocks noChangeArrowheads="1"/>
          </p:cNvSpPr>
          <p:nvPr/>
        </p:nvSpPr>
        <p:spPr bwMode="auto">
          <a:xfrm>
            <a:off x="1737122" y="3408760"/>
            <a:ext cx="3165872" cy="1437926"/>
          </a:xfrm>
          <a:prstGeom prst="rect">
            <a:avLst/>
          </a:prstGeom>
          <a:noFill/>
          <a:ln w="9525">
            <a:noFill/>
            <a:miter lim="800000"/>
            <a:headEnd/>
            <a:tailEnd/>
          </a:ln>
        </p:spPr>
        <p:txBody>
          <a:bodyPr lIns="67500" tIns="35100" rIns="67500" bIns="35100">
            <a:spAutoFit/>
          </a:bodyPr>
          <a:lstStyle/>
          <a:p>
            <a:pPr eaLnBrk="0" hangingPunct="0">
              <a:lnSpc>
                <a:spcPct val="120000"/>
              </a:lnSpc>
              <a:spcBef>
                <a:spcPct val="50000"/>
              </a:spcBef>
            </a:pPr>
            <a:r>
              <a:rPr lang="en-US" altLang="zh-CN" sz="1500">
                <a:solidFill>
                  <a:srgbClr val="000066"/>
                </a:solidFill>
              </a:rPr>
              <a:t>2007</a:t>
            </a:r>
            <a:r>
              <a:rPr lang="zh-CN" altLang="en-US" sz="1500">
                <a:solidFill>
                  <a:srgbClr val="000066"/>
                </a:solidFill>
              </a:rPr>
              <a:t>年</a:t>
            </a:r>
            <a:r>
              <a:rPr lang="en-US" altLang="zh-CN" sz="1500">
                <a:solidFill>
                  <a:srgbClr val="000066"/>
                </a:solidFill>
              </a:rPr>
              <a:t>10</a:t>
            </a:r>
            <a:r>
              <a:rPr lang="zh-CN" altLang="en-US" sz="1500">
                <a:solidFill>
                  <a:srgbClr val="000066"/>
                </a:solidFill>
              </a:rPr>
              <a:t>月</a:t>
            </a:r>
            <a:r>
              <a:rPr lang="en-US" altLang="zh-CN" sz="1500">
                <a:solidFill>
                  <a:srgbClr val="000066"/>
                </a:solidFill>
              </a:rPr>
              <a:t>30</a:t>
            </a:r>
            <a:r>
              <a:rPr lang="zh-CN" altLang="en-US" sz="1500">
                <a:solidFill>
                  <a:srgbClr val="000066"/>
                </a:solidFill>
              </a:rPr>
              <a:t>日，北京奥运会第二阶段门票销售刚启动就因为购票者太多而被迫暂停。低估了群众购票的热情，导致售票系统出现了瓶颈问题</a:t>
            </a:r>
          </a:p>
        </p:txBody>
      </p:sp>
      <p:sp>
        <p:nvSpPr>
          <p:cNvPr id="6" name="标题 5"/>
          <p:cNvSpPr>
            <a:spLocks noGrp="1"/>
          </p:cNvSpPr>
          <p:nvPr>
            <p:ph type="title" idx="4294967295"/>
          </p:nvPr>
        </p:nvSpPr>
        <p:spPr>
          <a:xfrm>
            <a:off x="1818085" y="250032"/>
            <a:ext cx="5292328" cy="594122"/>
          </a:xfrm>
        </p:spPr>
        <p:txBody>
          <a:bodyPr vert="horz" lIns="91440" tIns="0" rIns="91440" bIns="0" rtlCol="0" anchor="t">
            <a:normAutofit fontScale="90000"/>
          </a:bodyPr>
          <a:lstStyle/>
          <a:p>
            <a:pPr marL="400050" indent="-266700" algn="ctr">
              <a:lnSpc>
                <a:spcPct val="150000"/>
              </a:lnSpc>
              <a:defRPr/>
            </a:pPr>
            <a:r>
              <a:rPr lang="en-US" altLang="zh-CN" sz="2700" b="1" dirty="0">
                <a:solidFill>
                  <a:srgbClr val="FFFF00"/>
                </a:solidFill>
                <a:latin typeface="+mj-ea"/>
              </a:rPr>
              <a:t>08</a:t>
            </a:r>
            <a:r>
              <a:rPr lang="zh-CN" altLang="en-US" sz="2700" b="1" dirty="0">
                <a:solidFill>
                  <a:srgbClr val="FFFF00"/>
                </a:solidFill>
                <a:latin typeface="+mj-ea"/>
              </a:rPr>
              <a:t>奥运票务中心、</a:t>
            </a:r>
            <a:r>
              <a:rPr lang="en-US" altLang="zh-CN" sz="2700" b="1" dirty="0">
                <a:solidFill>
                  <a:srgbClr val="FFFF00"/>
                </a:solidFill>
                <a:latin typeface="+mj-ea"/>
              </a:rPr>
              <a:t>12306</a:t>
            </a:r>
            <a:r>
              <a:rPr lang="zh-CN" altLang="en-US" sz="2700" b="1" dirty="0">
                <a:solidFill>
                  <a:srgbClr val="FFFF00"/>
                </a:solidFill>
                <a:latin typeface="+mj-ea"/>
              </a:rPr>
              <a:t>的道歉</a:t>
            </a:r>
          </a:p>
        </p:txBody>
      </p:sp>
      <p:pic>
        <p:nvPicPr>
          <p:cNvPr id="31748" name="Picture 2" descr="http://ww2.sinaimg.cn/bmiddle/6285ad1bgw1doqpc7z5huj.jpg"/>
          <p:cNvPicPr>
            <a:picLocks noChangeAspect="1" noChangeArrowheads="1"/>
          </p:cNvPicPr>
          <p:nvPr/>
        </p:nvPicPr>
        <p:blipFill>
          <a:blip r:embed="rId4"/>
          <a:srcRect/>
          <a:stretch>
            <a:fillRect/>
          </a:stretch>
        </p:blipFill>
        <p:spPr bwMode="auto">
          <a:xfrm>
            <a:off x="5031581" y="2950369"/>
            <a:ext cx="2547938" cy="1619250"/>
          </a:xfrm>
          <a:prstGeom prst="rect">
            <a:avLst/>
          </a:prstGeom>
          <a:noFill/>
          <a:ln w="9525">
            <a:noFill/>
            <a:miter lim="800000"/>
            <a:headEnd/>
            <a:tailEnd/>
          </a:ln>
        </p:spPr>
      </p:pic>
      <p:pic>
        <p:nvPicPr>
          <p:cNvPr id="31749" name="Picture 4" descr="http://ww4.sinaimg.cn/bmiddle/6285ad1bgw1doqkdpn9u0j.jpg"/>
          <p:cNvPicPr>
            <a:picLocks noChangeAspect="1" noChangeArrowheads="1"/>
          </p:cNvPicPr>
          <p:nvPr/>
        </p:nvPicPr>
        <p:blipFill>
          <a:blip r:embed="rId5"/>
          <a:srcRect/>
          <a:stretch>
            <a:fillRect/>
          </a:stretch>
        </p:blipFill>
        <p:spPr bwMode="auto">
          <a:xfrm>
            <a:off x="4923235" y="1762126"/>
            <a:ext cx="2936081" cy="107989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DF9020-7B54-038E-C723-9B2DBDCA3E64}"/>
              </a:ext>
            </a:extLst>
          </p:cNvPr>
          <p:cNvSpPr>
            <a:spLocks noGrp="1"/>
          </p:cNvSpPr>
          <p:nvPr>
            <p:ph type="title"/>
          </p:nvPr>
        </p:nvSpPr>
        <p:spPr/>
        <p:txBody>
          <a:bodyPr/>
          <a:lstStyle/>
          <a:p>
            <a:r>
              <a:rPr lang="en-US" altLang="zh-CN" b="1" i="0" dirty="0">
                <a:solidFill>
                  <a:srgbClr val="4D4D4D"/>
                </a:solidFill>
                <a:effectLst/>
                <a:latin typeface="-apple-system"/>
              </a:rPr>
              <a:t>Facebook</a:t>
            </a:r>
            <a:r>
              <a:rPr lang="zh-CN" altLang="en-US" b="1" i="0" dirty="0">
                <a:solidFill>
                  <a:srgbClr val="4D4D4D"/>
                </a:solidFill>
                <a:effectLst/>
                <a:latin typeface="-apple-system"/>
              </a:rPr>
              <a:t>史上最严重的服务中断</a:t>
            </a:r>
            <a:endParaRPr lang="zh-CN" altLang="en-US" dirty="0"/>
          </a:p>
        </p:txBody>
      </p:sp>
      <p:sp>
        <p:nvSpPr>
          <p:cNvPr id="3" name="内容占位符 2">
            <a:extLst>
              <a:ext uri="{FF2B5EF4-FFF2-40B4-BE49-F238E27FC236}">
                <a16:creationId xmlns:a16="http://schemas.microsoft.com/office/drawing/2014/main" xmlns="" id="{8CFB30EE-2AE5-C014-A873-DCDA490FC57B}"/>
              </a:ext>
            </a:extLst>
          </p:cNvPr>
          <p:cNvSpPr>
            <a:spLocks noGrp="1"/>
          </p:cNvSpPr>
          <p:nvPr>
            <p:ph idx="1"/>
          </p:nvPr>
        </p:nvSpPr>
        <p:spPr>
          <a:xfrm>
            <a:off x="850106" y="964407"/>
            <a:ext cx="7315199" cy="3588544"/>
          </a:xfrm>
        </p:spPr>
        <p:txBody>
          <a:bodyPr>
            <a:normAutofit fontScale="77500" lnSpcReduction="20000"/>
          </a:bodyPr>
          <a:lstStyle/>
          <a:p>
            <a:pPr algn="l">
              <a:lnSpc>
                <a:spcPct val="120000"/>
              </a:lnSpc>
            </a:pPr>
            <a:r>
              <a:rPr lang="zh-CN" altLang="en-US" b="0" i="0" dirty="0">
                <a:solidFill>
                  <a:srgbClr val="4D4D4D"/>
                </a:solidFill>
                <a:effectLst/>
                <a:latin typeface="-apple-system"/>
              </a:rPr>
              <a:t>美国东部时间</a:t>
            </a:r>
            <a:r>
              <a:rPr lang="en-US" altLang="zh-CN" b="0" i="0" dirty="0">
                <a:solidFill>
                  <a:srgbClr val="4D4D4D"/>
                </a:solidFill>
                <a:effectLst/>
                <a:latin typeface="-apple-system"/>
              </a:rPr>
              <a:t>2021</a:t>
            </a:r>
            <a:r>
              <a:rPr lang="zh-CN" altLang="en-US" b="0" i="0" dirty="0">
                <a:solidFill>
                  <a:srgbClr val="4D4D4D"/>
                </a:solidFill>
                <a:effectLst/>
                <a:latin typeface="-apple-system"/>
              </a:rPr>
              <a:t>年</a:t>
            </a:r>
            <a:r>
              <a:rPr lang="en-US" altLang="zh-CN" b="0" i="0" dirty="0">
                <a:solidFill>
                  <a:srgbClr val="4D4D4D"/>
                </a:solidFill>
                <a:effectLst/>
                <a:latin typeface="-apple-system"/>
              </a:rPr>
              <a:t>10</a:t>
            </a:r>
            <a:r>
              <a:rPr lang="zh-CN" altLang="en-US" b="0" i="0" dirty="0">
                <a:solidFill>
                  <a:srgbClr val="4D4D4D"/>
                </a:solidFill>
                <a:effectLst/>
                <a:latin typeface="-apple-system"/>
              </a:rPr>
              <a:t>月</a:t>
            </a:r>
            <a:r>
              <a:rPr lang="en-US" altLang="zh-CN" b="0" i="0" dirty="0">
                <a:solidFill>
                  <a:srgbClr val="4D4D4D"/>
                </a:solidFill>
                <a:effectLst/>
                <a:latin typeface="-apple-system"/>
              </a:rPr>
              <a:t>4</a:t>
            </a:r>
            <a:r>
              <a:rPr lang="zh-CN" altLang="en-US" b="0" i="0" dirty="0">
                <a:solidFill>
                  <a:srgbClr val="4D4D4D"/>
                </a:solidFill>
                <a:effectLst/>
                <a:latin typeface="-apple-system"/>
              </a:rPr>
              <a:t>日，</a:t>
            </a:r>
            <a:r>
              <a:rPr lang="en-US" altLang="zh-CN" b="0" i="0" dirty="0">
                <a:solidFill>
                  <a:srgbClr val="4D4D4D"/>
                </a:solidFill>
                <a:effectLst/>
                <a:latin typeface="-apple-system"/>
              </a:rPr>
              <a:t>Facebook</a:t>
            </a:r>
            <a:r>
              <a:rPr lang="zh-CN" altLang="en-US" b="0" i="0" dirty="0">
                <a:solidFill>
                  <a:srgbClr val="4D4D4D"/>
                </a:solidFill>
                <a:effectLst/>
                <a:latin typeface="-apple-system"/>
              </a:rPr>
              <a:t>的多个社交服务在美国、英国在内的多个国家发生了中断故障。</a:t>
            </a:r>
            <a:r>
              <a:rPr lang="en-US" altLang="zh-CN" b="0" i="0" dirty="0">
                <a:solidFill>
                  <a:srgbClr val="4D4D4D"/>
                </a:solidFill>
                <a:effectLst/>
                <a:latin typeface="-apple-system"/>
              </a:rPr>
              <a:t>Facebook</a:t>
            </a:r>
            <a:r>
              <a:rPr lang="zh-CN" altLang="en-US" b="0" i="0" dirty="0">
                <a:solidFill>
                  <a:srgbClr val="4D4D4D"/>
                </a:solidFill>
                <a:effectLst/>
                <a:latin typeface="-apple-system"/>
              </a:rPr>
              <a:t>旗下四大社交产品，包括</a:t>
            </a:r>
            <a:r>
              <a:rPr lang="en-US" altLang="zh-CN" b="0" i="0" dirty="0">
                <a:solidFill>
                  <a:srgbClr val="4D4D4D"/>
                </a:solidFill>
                <a:effectLst/>
                <a:latin typeface="-apple-system"/>
              </a:rPr>
              <a:t>Facebook</a:t>
            </a:r>
            <a:r>
              <a:rPr lang="zh-CN" altLang="en-US" b="0" i="0" dirty="0">
                <a:solidFill>
                  <a:srgbClr val="4D4D4D"/>
                </a:solidFill>
                <a:effectLst/>
                <a:latin typeface="-apple-system"/>
              </a:rPr>
              <a:t>平台、移动聊天服务</a:t>
            </a:r>
            <a:r>
              <a:rPr lang="en-US" altLang="zh-CN" b="0" i="0" dirty="0">
                <a:solidFill>
                  <a:srgbClr val="4D4D4D"/>
                </a:solidFill>
                <a:effectLst/>
                <a:latin typeface="-apple-system"/>
              </a:rPr>
              <a:t>Messenger</a:t>
            </a:r>
            <a:r>
              <a:rPr lang="zh-CN" altLang="en-US" b="0" i="0" dirty="0">
                <a:solidFill>
                  <a:srgbClr val="4D4D4D"/>
                </a:solidFill>
                <a:effectLst/>
                <a:latin typeface="-apple-system"/>
              </a:rPr>
              <a:t>、</a:t>
            </a:r>
            <a:r>
              <a:rPr lang="en-US" altLang="zh-CN" b="0" i="0" dirty="0">
                <a:solidFill>
                  <a:srgbClr val="4D4D4D"/>
                </a:solidFill>
                <a:effectLst/>
                <a:latin typeface="-apple-system"/>
              </a:rPr>
              <a:t>WhatsApp</a:t>
            </a:r>
            <a:r>
              <a:rPr lang="zh-CN" altLang="en-US" b="0" i="0" dirty="0">
                <a:solidFill>
                  <a:srgbClr val="4D4D4D"/>
                </a:solidFill>
                <a:effectLst/>
                <a:latin typeface="-apple-system"/>
              </a:rPr>
              <a:t>，以及图片社交服务</a:t>
            </a:r>
            <a:r>
              <a:rPr lang="en-US" altLang="zh-CN" b="0" i="0" dirty="0">
                <a:solidFill>
                  <a:srgbClr val="4D4D4D"/>
                </a:solidFill>
                <a:effectLst/>
                <a:latin typeface="-apple-system"/>
              </a:rPr>
              <a:t>Instagram</a:t>
            </a:r>
            <a:r>
              <a:rPr lang="zh-CN" altLang="en-US" b="0" i="0" dirty="0">
                <a:solidFill>
                  <a:srgbClr val="4D4D4D"/>
                </a:solidFill>
                <a:effectLst/>
                <a:latin typeface="-apple-system"/>
              </a:rPr>
              <a:t>。这次宕机事故持续了长达</a:t>
            </a:r>
            <a:r>
              <a:rPr lang="en-US" altLang="zh-CN" b="0" i="0" dirty="0">
                <a:solidFill>
                  <a:srgbClr val="4D4D4D"/>
                </a:solidFill>
                <a:effectLst/>
                <a:latin typeface="-apple-system"/>
              </a:rPr>
              <a:t>7</a:t>
            </a:r>
            <a:r>
              <a:rPr lang="zh-CN" altLang="en-US" b="0" i="0" dirty="0">
                <a:solidFill>
                  <a:srgbClr val="4D4D4D"/>
                </a:solidFill>
                <a:effectLst/>
                <a:latin typeface="-apple-system"/>
              </a:rPr>
              <a:t>个小时，是</a:t>
            </a:r>
            <a:r>
              <a:rPr lang="en-US" altLang="zh-CN" b="0" i="0" dirty="0">
                <a:solidFill>
                  <a:srgbClr val="4D4D4D"/>
                </a:solidFill>
                <a:effectLst/>
                <a:latin typeface="-apple-system"/>
              </a:rPr>
              <a:t>Facebook</a:t>
            </a:r>
            <a:r>
              <a:rPr lang="zh-CN" altLang="en-US" b="0" i="0" dirty="0">
                <a:solidFill>
                  <a:srgbClr val="4D4D4D"/>
                </a:solidFill>
                <a:effectLst/>
                <a:latin typeface="-apple-system"/>
              </a:rPr>
              <a:t>历史上最严重的一次宕机事故。</a:t>
            </a:r>
          </a:p>
          <a:p>
            <a:pPr algn="l">
              <a:lnSpc>
                <a:spcPct val="120000"/>
              </a:lnSpc>
            </a:pPr>
            <a:r>
              <a:rPr lang="zh-CN" altLang="en-US" b="0" i="0" dirty="0">
                <a:solidFill>
                  <a:srgbClr val="4D4D4D"/>
                </a:solidFill>
                <a:effectLst/>
                <a:latin typeface="-apple-system"/>
              </a:rPr>
              <a:t>关于故障原因，来自</a:t>
            </a:r>
            <a:r>
              <a:rPr lang="en-US" altLang="zh-CN" b="0" i="0" dirty="0">
                <a:solidFill>
                  <a:srgbClr val="4D4D4D"/>
                </a:solidFill>
                <a:effectLst/>
                <a:latin typeface="-apple-system"/>
              </a:rPr>
              <a:t>Facebook</a:t>
            </a:r>
            <a:r>
              <a:rPr lang="zh-CN" altLang="en-US" b="0" i="0" dirty="0">
                <a:solidFill>
                  <a:srgbClr val="4D4D4D"/>
                </a:solidFill>
                <a:effectLst/>
                <a:latin typeface="-apple-system"/>
              </a:rPr>
              <a:t>官方的声明显示：调度数据中心之间流量的骨干网路由器配置变化造成了这次通讯中断。这种网络流量中断对数据中心的通信产生了连锁效应，最终导致我们服务宕机。具体来说，调度数据中心之间网络流量的骨干路由器配置更改导致了边界网关协议撤销了</a:t>
            </a:r>
            <a:r>
              <a:rPr lang="en-US" altLang="zh-CN" b="0" i="0" dirty="0">
                <a:solidFill>
                  <a:srgbClr val="4D4D4D"/>
                </a:solidFill>
                <a:effectLst/>
                <a:latin typeface="-apple-system"/>
              </a:rPr>
              <a:t>Facebook</a:t>
            </a:r>
            <a:r>
              <a:rPr lang="zh-CN" altLang="en-US" b="0" i="0" dirty="0">
                <a:solidFill>
                  <a:srgbClr val="4D4D4D"/>
                </a:solidFill>
                <a:effectLst/>
                <a:latin typeface="-apple-system"/>
              </a:rPr>
              <a:t>自治域</a:t>
            </a:r>
            <a:r>
              <a:rPr lang="en-US" altLang="zh-CN" b="0" i="0" dirty="0">
                <a:solidFill>
                  <a:srgbClr val="4D4D4D"/>
                </a:solidFill>
                <a:effectLst/>
                <a:latin typeface="-apple-system"/>
              </a:rPr>
              <a:t>AS32934</a:t>
            </a:r>
            <a:r>
              <a:rPr lang="zh-CN" altLang="en-US" b="0" i="0" dirty="0">
                <a:solidFill>
                  <a:srgbClr val="4D4D4D"/>
                </a:solidFill>
                <a:effectLst/>
                <a:latin typeface="-apple-system"/>
              </a:rPr>
              <a:t>下包含</a:t>
            </a:r>
            <a:r>
              <a:rPr lang="en-US" altLang="zh-CN" b="0" i="0" dirty="0">
                <a:solidFill>
                  <a:srgbClr val="4D4D4D"/>
                </a:solidFill>
                <a:effectLst/>
                <a:latin typeface="-apple-system"/>
              </a:rPr>
              <a:t>Facebook</a:t>
            </a:r>
            <a:r>
              <a:rPr lang="zh-CN" altLang="en-US" b="0" i="0" dirty="0">
                <a:solidFill>
                  <a:srgbClr val="4D4D4D"/>
                </a:solidFill>
                <a:effectLst/>
                <a:latin typeface="-apple-system"/>
              </a:rPr>
              <a:t>域名服务器</a:t>
            </a:r>
            <a:r>
              <a:rPr lang="en-US" altLang="zh-CN" b="0" i="0" dirty="0">
                <a:solidFill>
                  <a:srgbClr val="4D4D4D"/>
                </a:solidFill>
                <a:effectLst/>
                <a:latin typeface="-apple-system"/>
              </a:rPr>
              <a:t>IP</a:t>
            </a:r>
            <a:r>
              <a:rPr lang="zh-CN" altLang="en-US" b="0" i="0" dirty="0">
                <a:solidFill>
                  <a:srgbClr val="4D4D4D"/>
                </a:solidFill>
                <a:effectLst/>
                <a:latin typeface="-apple-system"/>
              </a:rPr>
              <a:t>的</a:t>
            </a:r>
            <a:r>
              <a:rPr lang="en-US" altLang="zh-CN" b="0" i="0" dirty="0">
                <a:solidFill>
                  <a:srgbClr val="4D4D4D"/>
                </a:solidFill>
                <a:effectLst/>
                <a:latin typeface="-apple-system"/>
              </a:rPr>
              <a:t>IP</a:t>
            </a:r>
            <a:r>
              <a:rPr lang="zh-CN" altLang="en-US" b="0" i="0" dirty="0">
                <a:solidFill>
                  <a:srgbClr val="4D4D4D"/>
                </a:solidFill>
                <a:effectLst/>
                <a:latin typeface="-apple-system"/>
              </a:rPr>
              <a:t>地址块，抹去了</a:t>
            </a:r>
            <a:r>
              <a:rPr lang="en-US" altLang="zh-CN" b="0" i="0" dirty="0">
                <a:solidFill>
                  <a:srgbClr val="4D4D4D"/>
                </a:solidFill>
                <a:effectLst/>
                <a:latin typeface="-apple-system"/>
              </a:rPr>
              <a:t>Facebook</a:t>
            </a:r>
            <a:r>
              <a:rPr lang="zh-CN" altLang="en-US" b="0" i="0" dirty="0">
                <a:solidFill>
                  <a:srgbClr val="4D4D4D"/>
                </a:solidFill>
                <a:effectLst/>
                <a:latin typeface="-apple-system"/>
              </a:rPr>
              <a:t>需要的</a:t>
            </a:r>
            <a:r>
              <a:rPr lang="en-US" altLang="zh-CN" b="0" i="0" dirty="0">
                <a:solidFill>
                  <a:srgbClr val="4D4D4D"/>
                </a:solidFill>
                <a:effectLst/>
                <a:latin typeface="-apple-system"/>
              </a:rPr>
              <a:t>DNS</a:t>
            </a:r>
            <a:r>
              <a:rPr lang="zh-CN" altLang="en-US" b="0" i="0" dirty="0">
                <a:solidFill>
                  <a:srgbClr val="4D4D4D"/>
                </a:solidFill>
                <a:effectLst/>
                <a:latin typeface="-apple-system"/>
              </a:rPr>
              <a:t>路由信息，紧接着</a:t>
            </a:r>
            <a:r>
              <a:rPr lang="en-US" altLang="zh-CN" b="0" i="0" dirty="0">
                <a:solidFill>
                  <a:srgbClr val="4D4D4D"/>
                </a:solidFill>
                <a:effectLst/>
                <a:latin typeface="-apple-system"/>
              </a:rPr>
              <a:t>DNS</a:t>
            </a:r>
            <a:r>
              <a:rPr lang="zh-CN" altLang="en-US" b="0" i="0" dirty="0">
                <a:solidFill>
                  <a:srgbClr val="4D4D4D"/>
                </a:solidFill>
                <a:effectLst/>
                <a:latin typeface="-apple-system"/>
              </a:rPr>
              <a:t>服务器离线，用户无法解析</a:t>
            </a:r>
            <a:r>
              <a:rPr lang="en-US" altLang="zh-CN" b="0" i="0" dirty="0">
                <a:solidFill>
                  <a:srgbClr val="4D4D4D"/>
                </a:solidFill>
                <a:effectLst/>
                <a:latin typeface="-apple-system"/>
              </a:rPr>
              <a:t>Facebook</a:t>
            </a:r>
            <a:r>
              <a:rPr lang="zh-CN" altLang="en-US" b="0" i="0" dirty="0">
                <a:solidFill>
                  <a:srgbClr val="4D4D4D"/>
                </a:solidFill>
                <a:effectLst/>
                <a:latin typeface="-apple-system"/>
              </a:rPr>
              <a:t>和相关域名并访问服务。有报道说，事件发生时，</a:t>
            </a:r>
            <a:r>
              <a:rPr lang="en-US" altLang="zh-CN" b="0" i="0" dirty="0">
                <a:solidFill>
                  <a:srgbClr val="4D4D4D"/>
                </a:solidFill>
                <a:effectLst/>
                <a:latin typeface="-apple-system"/>
              </a:rPr>
              <a:t>Facebook</a:t>
            </a:r>
            <a:r>
              <a:rPr lang="zh-CN" altLang="en-US" b="0" i="0" dirty="0">
                <a:solidFill>
                  <a:srgbClr val="4D4D4D"/>
                </a:solidFill>
                <a:effectLst/>
                <a:latin typeface="-apple-system"/>
              </a:rPr>
              <a:t>有能力修复故障的工作人员的门卡都失效了，因此无法进入工作区及时处理和修复故障。</a:t>
            </a:r>
          </a:p>
          <a:p>
            <a:endParaRPr lang="zh-CN" altLang="en-US" dirty="0"/>
          </a:p>
        </p:txBody>
      </p:sp>
      <p:sp>
        <p:nvSpPr>
          <p:cNvPr id="4" name="灯片编号占位符 3">
            <a:extLst>
              <a:ext uri="{FF2B5EF4-FFF2-40B4-BE49-F238E27FC236}">
                <a16:creationId xmlns:a16="http://schemas.microsoft.com/office/drawing/2014/main" xmlns="" id="{01D6FD16-DEA4-3F12-1F02-8E89C769670B}"/>
              </a:ext>
            </a:extLst>
          </p:cNvPr>
          <p:cNvSpPr>
            <a:spLocks noGrp="1"/>
          </p:cNvSpPr>
          <p:nvPr>
            <p:ph type="sldNum" sz="quarter" idx="10"/>
          </p:nvPr>
        </p:nvSpPr>
        <p:spPr/>
        <p:txBody>
          <a:bodyPr/>
          <a:lstStyle/>
          <a:p>
            <a:pPr>
              <a:defRPr/>
            </a:pPr>
            <a:fld id="{9F1E1402-99D1-48CF-94E7-6AF97D51F067}" type="slidenum">
              <a:rPr lang="en-US" altLang="zh-CN" smtClean="0"/>
              <a:pPr>
                <a:defRPr/>
              </a:pPr>
              <a:t>23</a:t>
            </a:fld>
            <a:endParaRPr lang="en-US" altLang="zh-CN"/>
          </a:p>
        </p:txBody>
      </p:sp>
    </p:spTree>
    <p:extLst>
      <p:ext uri="{BB962C8B-B14F-4D97-AF65-F5344CB8AC3E}">
        <p14:creationId xmlns:p14="http://schemas.microsoft.com/office/powerpoint/2010/main" val="1980243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889FD71-F357-EAFB-48C1-1D18FDCE519A}"/>
              </a:ext>
            </a:extLst>
          </p:cNvPr>
          <p:cNvSpPr>
            <a:spLocks noGrp="1"/>
          </p:cNvSpPr>
          <p:nvPr>
            <p:ph type="title"/>
          </p:nvPr>
        </p:nvSpPr>
        <p:spPr/>
        <p:txBody>
          <a:bodyPr/>
          <a:lstStyle/>
          <a:p>
            <a:r>
              <a:rPr lang="zh-CN" altLang="en-US" b="1" i="0" dirty="0">
                <a:solidFill>
                  <a:srgbClr val="191B1F"/>
                </a:solidFill>
                <a:effectLst/>
                <a:latin typeface="-apple-system"/>
              </a:rPr>
              <a:t>软件中竞争条件缺陷导致</a:t>
            </a:r>
            <a:r>
              <a:rPr lang="en-US" altLang="zh-CN" b="1" i="0" dirty="0">
                <a:solidFill>
                  <a:srgbClr val="191B1F"/>
                </a:solidFill>
                <a:effectLst/>
                <a:latin typeface="-apple-system"/>
              </a:rPr>
              <a:t>50</a:t>
            </a:r>
            <a:r>
              <a:rPr lang="zh-CN" altLang="en-US" b="1" i="0" dirty="0">
                <a:solidFill>
                  <a:srgbClr val="191B1F"/>
                </a:solidFill>
                <a:effectLst/>
                <a:latin typeface="-apple-system"/>
              </a:rPr>
              <a:t>万人受到停电影响</a:t>
            </a:r>
            <a:endParaRPr lang="zh-CN" altLang="en-US" dirty="0"/>
          </a:p>
        </p:txBody>
      </p:sp>
      <p:sp>
        <p:nvSpPr>
          <p:cNvPr id="3" name="内容占位符 2">
            <a:extLst>
              <a:ext uri="{FF2B5EF4-FFF2-40B4-BE49-F238E27FC236}">
                <a16:creationId xmlns:a16="http://schemas.microsoft.com/office/drawing/2014/main" xmlns="" id="{4F113D27-D58E-6FD3-9EF4-F465E10D2180}"/>
              </a:ext>
            </a:extLst>
          </p:cNvPr>
          <p:cNvSpPr>
            <a:spLocks noGrp="1"/>
          </p:cNvSpPr>
          <p:nvPr>
            <p:ph idx="1"/>
          </p:nvPr>
        </p:nvSpPr>
        <p:spPr>
          <a:xfrm>
            <a:off x="382258" y="862013"/>
            <a:ext cx="7886700" cy="3263504"/>
          </a:xfrm>
        </p:spPr>
        <p:txBody>
          <a:bodyPr/>
          <a:lstStyle/>
          <a:p>
            <a:r>
              <a:rPr lang="en-US" altLang="zh-CN" b="0" i="0" dirty="0">
                <a:solidFill>
                  <a:srgbClr val="191B1F"/>
                </a:solidFill>
                <a:effectLst/>
                <a:latin typeface="-apple-system"/>
              </a:rPr>
              <a:t>2003</a:t>
            </a:r>
            <a:r>
              <a:rPr lang="zh-CN" altLang="en-US" b="0" i="0" dirty="0">
                <a:solidFill>
                  <a:srgbClr val="191B1F"/>
                </a:solidFill>
                <a:effectLst/>
                <a:latin typeface="-apple-system"/>
              </a:rPr>
              <a:t>年</a:t>
            </a:r>
            <a:r>
              <a:rPr lang="en-US" altLang="zh-CN" b="0" i="0" dirty="0">
                <a:solidFill>
                  <a:srgbClr val="191B1F"/>
                </a:solidFill>
                <a:effectLst/>
                <a:latin typeface="-apple-system"/>
              </a:rPr>
              <a:t>8</a:t>
            </a:r>
            <a:r>
              <a:rPr lang="zh-CN" altLang="en-US" b="0" i="0" dirty="0">
                <a:solidFill>
                  <a:srgbClr val="191B1F"/>
                </a:solidFill>
                <a:effectLst/>
                <a:latin typeface="-apple-system"/>
              </a:rPr>
              <a:t>月</a:t>
            </a:r>
            <a:r>
              <a:rPr lang="en-US" altLang="zh-CN" b="0" i="0" dirty="0">
                <a:solidFill>
                  <a:srgbClr val="191B1F"/>
                </a:solidFill>
                <a:effectLst/>
                <a:latin typeface="-apple-system"/>
              </a:rPr>
              <a:t>14</a:t>
            </a:r>
            <a:r>
              <a:rPr lang="zh-CN" altLang="en-US" b="0" i="0" dirty="0">
                <a:solidFill>
                  <a:srgbClr val="191B1F"/>
                </a:solidFill>
                <a:effectLst/>
                <a:latin typeface="-apple-system"/>
              </a:rPr>
              <a:t>日，一场大规模停电影响到了美国</a:t>
            </a:r>
            <a:r>
              <a:rPr lang="en-US" altLang="zh-CN" b="0" i="0" dirty="0">
                <a:solidFill>
                  <a:srgbClr val="191B1F"/>
                </a:solidFill>
                <a:effectLst/>
                <a:latin typeface="-apple-system"/>
              </a:rPr>
              <a:t>8</a:t>
            </a:r>
            <a:r>
              <a:rPr lang="zh-CN" altLang="en-US" b="0" i="0" dirty="0">
                <a:solidFill>
                  <a:srgbClr val="191B1F"/>
                </a:solidFill>
                <a:effectLst/>
                <a:latin typeface="-apple-system"/>
              </a:rPr>
              <a:t>个州和加拿大，总共</a:t>
            </a:r>
            <a:r>
              <a:rPr lang="en-US" altLang="zh-CN" b="0" i="0" dirty="0">
                <a:solidFill>
                  <a:srgbClr val="191B1F"/>
                </a:solidFill>
                <a:effectLst/>
                <a:latin typeface="-apple-system"/>
              </a:rPr>
              <a:t>50</a:t>
            </a:r>
            <a:r>
              <a:rPr lang="zh-CN" altLang="en-US" b="0" i="0" dirty="0">
                <a:solidFill>
                  <a:srgbClr val="191B1F"/>
                </a:solidFill>
                <a:effectLst/>
                <a:latin typeface="-apple-system"/>
              </a:rPr>
              <a:t>万人的生活。电脑专家指出是由于软件中的一个竞争条件缺陷导致的，单个操作中的</a:t>
            </a:r>
            <a:r>
              <a:rPr lang="en-US" altLang="zh-CN" b="0" i="0" dirty="0">
                <a:solidFill>
                  <a:srgbClr val="191B1F"/>
                </a:solidFill>
                <a:effectLst/>
                <a:latin typeface="-apple-system"/>
              </a:rPr>
              <a:t>2</a:t>
            </a:r>
            <a:r>
              <a:rPr lang="zh-CN" altLang="en-US" b="0" i="0" dirty="0">
                <a:solidFill>
                  <a:srgbClr val="191B1F"/>
                </a:solidFill>
                <a:effectLst/>
                <a:latin typeface="-apple-system"/>
              </a:rPr>
              <a:t>个独立线程使用了同一个代码，由于没有正常同步，</a:t>
            </a:r>
            <a:r>
              <a:rPr lang="en-US" altLang="zh-CN" b="0" i="0" dirty="0">
                <a:solidFill>
                  <a:srgbClr val="191B1F"/>
                </a:solidFill>
                <a:effectLst/>
                <a:latin typeface="-apple-system"/>
              </a:rPr>
              <a:t>2</a:t>
            </a:r>
            <a:r>
              <a:rPr lang="zh-CN" altLang="en-US" b="0" i="0" dirty="0">
                <a:solidFill>
                  <a:srgbClr val="191B1F"/>
                </a:solidFill>
                <a:effectLst/>
                <a:latin typeface="-apple-system"/>
              </a:rPr>
              <a:t>个线程导致了整个电厂系统瘫痪，最终使</a:t>
            </a:r>
            <a:r>
              <a:rPr lang="en-US" altLang="zh-CN" b="0" i="0" dirty="0">
                <a:solidFill>
                  <a:srgbClr val="191B1F"/>
                </a:solidFill>
                <a:effectLst/>
                <a:latin typeface="-apple-system"/>
              </a:rPr>
              <a:t>256</a:t>
            </a:r>
            <a:r>
              <a:rPr lang="zh-CN" altLang="en-US" b="0" i="0" dirty="0">
                <a:solidFill>
                  <a:srgbClr val="191B1F"/>
                </a:solidFill>
                <a:effectLst/>
                <a:latin typeface="-apple-system"/>
              </a:rPr>
              <a:t>个发电厂的发电机停转。当时最大的影响应该是很多无线基站没有信号不能上网，因此很多人将笔记本电脑通过古老的拨号上网方式进行上网。</a:t>
            </a:r>
            <a:endParaRPr lang="zh-CN" altLang="en-US" dirty="0"/>
          </a:p>
        </p:txBody>
      </p:sp>
      <p:sp>
        <p:nvSpPr>
          <p:cNvPr id="4" name="灯片编号占位符 3">
            <a:extLst>
              <a:ext uri="{FF2B5EF4-FFF2-40B4-BE49-F238E27FC236}">
                <a16:creationId xmlns:a16="http://schemas.microsoft.com/office/drawing/2014/main" xmlns="" id="{A44AF756-BA6B-CDFA-7E0B-D1531FFC88AF}"/>
              </a:ext>
            </a:extLst>
          </p:cNvPr>
          <p:cNvSpPr>
            <a:spLocks noGrp="1"/>
          </p:cNvSpPr>
          <p:nvPr>
            <p:ph type="sldNum" sz="quarter" idx="10"/>
          </p:nvPr>
        </p:nvSpPr>
        <p:spPr/>
        <p:txBody>
          <a:bodyPr/>
          <a:lstStyle/>
          <a:p>
            <a:pPr>
              <a:defRPr/>
            </a:pPr>
            <a:fld id="{9F1E1402-99D1-48CF-94E7-6AF97D51F067}" type="slidenum">
              <a:rPr lang="en-US" altLang="zh-CN" smtClean="0"/>
              <a:pPr>
                <a:defRPr/>
              </a:pPr>
              <a:t>24</a:t>
            </a:fld>
            <a:endParaRPr lang="en-US" altLang="zh-CN"/>
          </a:p>
        </p:txBody>
      </p:sp>
      <p:pic>
        <p:nvPicPr>
          <p:cNvPr id="10242" name="Picture 2">
            <a:extLst>
              <a:ext uri="{FF2B5EF4-FFF2-40B4-BE49-F238E27FC236}">
                <a16:creationId xmlns:a16="http://schemas.microsoft.com/office/drawing/2014/main" xmlns="" id="{AC32D2BF-6E55-3207-EE73-37DB1DABA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790" y="2679762"/>
            <a:ext cx="4543723" cy="255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947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AED0F9-D24D-FF85-5911-5111D7A3EB7E}"/>
              </a:ext>
            </a:extLst>
          </p:cNvPr>
          <p:cNvSpPr>
            <a:spLocks noGrp="1"/>
          </p:cNvSpPr>
          <p:nvPr>
            <p:ph type="title"/>
          </p:nvPr>
        </p:nvSpPr>
        <p:spPr/>
        <p:txBody>
          <a:bodyPr>
            <a:normAutofit fontScale="90000"/>
          </a:bodyPr>
          <a:lstStyle/>
          <a:p>
            <a:r>
              <a:rPr kumimoji="1" lang="en" altLang="zh-CN" dirty="0"/>
              <a:t>Uber</a:t>
            </a:r>
            <a:r>
              <a:rPr kumimoji="1" lang="zh-CN" altLang="en-US" dirty="0"/>
              <a:t>泄漏个人隐私，导致用户要求赔偿</a:t>
            </a:r>
            <a:r>
              <a:rPr kumimoji="1" lang="en-US" altLang="zh-CN" dirty="0"/>
              <a:t>3</a:t>
            </a:r>
            <a:r>
              <a:rPr kumimoji="1" lang="zh-CN" altLang="en-US" dirty="0"/>
              <a:t>亿多元</a:t>
            </a:r>
          </a:p>
        </p:txBody>
      </p:sp>
      <p:sp>
        <p:nvSpPr>
          <p:cNvPr id="3" name="文本占位符 2">
            <a:extLst>
              <a:ext uri="{FF2B5EF4-FFF2-40B4-BE49-F238E27FC236}">
                <a16:creationId xmlns:a16="http://schemas.microsoft.com/office/drawing/2014/main" xmlns="" id="{BCAD1E48-0A33-6F92-9BE5-5D9AF79F1882}"/>
              </a:ext>
            </a:extLst>
          </p:cNvPr>
          <p:cNvSpPr>
            <a:spLocks noGrp="1"/>
          </p:cNvSpPr>
          <p:nvPr>
            <p:ph type="body" sz="quarter" idx="11"/>
          </p:nvPr>
        </p:nvSpPr>
        <p:spPr>
          <a:xfrm>
            <a:off x="129703" y="1056998"/>
            <a:ext cx="4684425" cy="3707883"/>
          </a:xfrm>
        </p:spPr>
        <p:txBody>
          <a:bodyPr>
            <a:normAutofit fontScale="70000" lnSpcReduction="20000"/>
          </a:bodyPr>
          <a:lstStyle/>
          <a:p>
            <a:r>
              <a:rPr lang="en-US" altLang="zh-CN" sz="2300" dirty="0">
                <a:effectLst/>
                <a:latin typeface="+mn-ea"/>
                <a:ea typeface="+mn-ea"/>
              </a:rPr>
              <a:t>2017</a:t>
            </a:r>
            <a:r>
              <a:rPr lang="zh-CN" altLang="zh-CN" sz="2300" dirty="0">
                <a:effectLst/>
                <a:latin typeface="+mn-ea"/>
                <a:ea typeface="+mn-ea"/>
                <a:cs typeface="Arial" panose="020B0604020202020204" pitchFamily="34" charset="0"/>
              </a:rPr>
              <a:t>年</a:t>
            </a:r>
            <a:r>
              <a:rPr lang="en-US" altLang="zh-CN" sz="2300" dirty="0">
                <a:effectLst/>
                <a:latin typeface="+mn-ea"/>
                <a:ea typeface="+mn-ea"/>
              </a:rPr>
              <a:t>2</a:t>
            </a:r>
            <a:r>
              <a:rPr lang="zh-CN" altLang="zh-CN" sz="2300" dirty="0">
                <a:effectLst/>
                <a:latin typeface="+mn-ea"/>
                <a:ea typeface="+mn-ea"/>
                <a:cs typeface="Arial" panose="020B0604020202020204" pitchFamily="34" charset="0"/>
              </a:rPr>
              <a:t>月，根据据法国费加罗报报道，一名法国商人起诉</a:t>
            </a:r>
            <a:r>
              <a:rPr lang="en-US" altLang="zh-CN" sz="2300" dirty="0">
                <a:effectLst/>
                <a:latin typeface="+mn-ea"/>
                <a:ea typeface="+mn-ea"/>
              </a:rPr>
              <a:t>Uber</a:t>
            </a:r>
            <a:r>
              <a:rPr lang="zh-CN" altLang="zh-CN" sz="2300" dirty="0">
                <a:effectLst/>
                <a:latin typeface="+mn-ea"/>
                <a:ea typeface="+mn-ea"/>
                <a:cs typeface="Arial" panose="020B0604020202020204" pitchFamily="34" charset="0"/>
              </a:rPr>
              <a:t>，要求该公司赔偿</a:t>
            </a:r>
            <a:r>
              <a:rPr lang="en-US" altLang="zh-CN" sz="2300" dirty="0">
                <a:effectLst/>
                <a:latin typeface="+mn-ea"/>
                <a:ea typeface="+mn-ea"/>
              </a:rPr>
              <a:t>4500</a:t>
            </a:r>
            <a:r>
              <a:rPr lang="zh-CN" altLang="zh-CN" sz="2300" dirty="0">
                <a:effectLst/>
                <a:latin typeface="+mn-ea"/>
                <a:ea typeface="+mn-ea"/>
                <a:cs typeface="Arial" panose="020B0604020202020204" pitchFamily="34" charset="0"/>
              </a:rPr>
              <a:t>万欧元（按当时汇率</a:t>
            </a:r>
            <a:r>
              <a:rPr lang="en-US" altLang="zh-CN" sz="2300" dirty="0">
                <a:effectLst/>
                <a:latin typeface="+mn-ea"/>
                <a:ea typeface="+mn-ea"/>
              </a:rPr>
              <a:t>7.4</a:t>
            </a:r>
            <a:r>
              <a:rPr lang="zh-CN" altLang="zh-CN" sz="2300" dirty="0">
                <a:effectLst/>
                <a:latin typeface="+mn-ea"/>
                <a:ea typeface="+mn-ea"/>
                <a:cs typeface="Arial" panose="020B0604020202020204" pitchFamily="34" charset="0"/>
              </a:rPr>
              <a:t>计算，合计人民币</a:t>
            </a:r>
            <a:r>
              <a:rPr lang="en-US" altLang="zh-CN" sz="2300" dirty="0">
                <a:effectLst/>
                <a:latin typeface="+mn-ea"/>
                <a:ea typeface="+mn-ea"/>
              </a:rPr>
              <a:t>3.33</a:t>
            </a:r>
            <a:r>
              <a:rPr lang="zh-CN" altLang="zh-CN" sz="2300" dirty="0">
                <a:effectLst/>
                <a:latin typeface="+mn-ea"/>
                <a:ea typeface="+mn-ea"/>
                <a:cs typeface="Arial" panose="020B0604020202020204" pitchFamily="34" charset="0"/>
              </a:rPr>
              <a:t>亿），以弥补隐私漏洞对自己婚姻造成的伤害，其理由是</a:t>
            </a:r>
            <a:r>
              <a:rPr lang="en-US" altLang="zh-CN" sz="2300" dirty="0">
                <a:effectLst/>
                <a:latin typeface="+mn-ea"/>
                <a:ea typeface="+mn-ea"/>
              </a:rPr>
              <a:t>Uber</a:t>
            </a:r>
            <a:r>
              <a:rPr lang="zh-CN" altLang="zh-CN" sz="2300" dirty="0">
                <a:effectLst/>
                <a:latin typeface="+mn-ea"/>
                <a:ea typeface="+mn-ea"/>
                <a:cs typeface="Arial" panose="020B0604020202020204" pitchFamily="34" charset="0"/>
              </a:rPr>
              <a:t>专车</a:t>
            </a:r>
            <a:r>
              <a:rPr lang="en-US" altLang="zh-CN" sz="2300" dirty="0">
                <a:effectLst/>
                <a:latin typeface="+mn-ea"/>
                <a:ea typeface="+mn-ea"/>
              </a:rPr>
              <a:t>app</a:t>
            </a:r>
            <a:r>
              <a:rPr lang="zh-CN" altLang="zh-CN" sz="2300" dirty="0">
                <a:effectLst/>
                <a:latin typeface="+mn-ea"/>
                <a:ea typeface="+mn-ea"/>
                <a:cs typeface="Arial" panose="020B0604020202020204" pitchFamily="34" charset="0"/>
              </a:rPr>
              <a:t>中存在这样的安全性漏洞</a:t>
            </a:r>
            <a:endParaRPr lang="en-US" altLang="zh-CN" sz="2300" dirty="0">
              <a:effectLst/>
              <a:latin typeface="+mn-ea"/>
              <a:ea typeface="+mn-ea"/>
              <a:cs typeface="Arial" panose="020B0604020202020204" pitchFamily="34" charset="0"/>
            </a:endParaRPr>
          </a:p>
          <a:p>
            <a:r>
              <a:rPr lang="zh-CN" altLang="en-US" sz="2300" i="0" dirty="0">
                <a:solidFill>
                  <a:srgbClr val="191B1F"/>
                </a:solidFill>
                <a:effectLst/>
                <a:latin typeface="+mn-ea"/>
                <a:ea typeface="+mn-ea"/>
              </a:rPr>
              <a:t>该漏洞会导致优步通知被推送到某个设备上，即使你在某个特定设备上注销了账户。这个漏洞实际上向法国人的妻子发送几条通知，清楚地列出了他与情妇约会公寓的地点。据称，妻子之所以收到这些通知，是因为她的丈夫曾经用她的手机打过优步。</a:t>
            </a:r>
          </a:p>
          <a:p>
            <a:endParaRPr kumimoji="1" lang="zh-CN" altLang="en-US" dirty="0"/>
          </a:p>
        </p:txBody>
      </p:sp>
      <p:pic>
        <p:nvPicPr>
          <p:cNvPr id="5" name="图片 4">
            <a:extLst>
              <a:ext uri="{FF2B5EF4-FFF2-40B4-BE49-F238E27FC236}">
                <a16:creationId xmlns:a16="http://schemas.microsoft.com/office/drawing/2014/main" xmlns="" id="{EB0118B8-F101-7955-D6B9-C334373DDBA2}"/>
              </a:ext>
            </a:extLst>
          </p:cNvPr>
          <p:cNvPicPr>
            <a:picLocks noChangeAspect="1"/>
          </p:cNvPicPr>
          <p:nvPr/>
        </p:nvPicPr>
        <p:blipFill>
          <a:blip r:embed="rId2"/>
          <a:stretch>
            <a:fillRect/>
          </a:stretch>
        </p:blipFill>
        <p:spPr>
          <a:xfrm>
            <a:off x="5025957" y="1526026"/>
            <a:ext cx="4118043" cy="2316399"/>
          </a:xfrm>
          <a:prstGeom prst="rect">
            <a:avLst/>
          </a:prstGeom>
        </p:spPr>
      </p:pic>
      <p:sp>
        <p:nvSpPr>
          <p:cNvPr id="4" name="文本框 3">
            <a:extLst>
              <a:ext uri="{FF2B5EF4-FFF2-40B4-BE49-F238E27FC236}">
                <a16:creationId xmlns:a16="http://schemas.microsoft.com/office/drawing/2014/main" xmlns="" id="{4CC8FCE4-7DB8-EAA4-6716-541A3BE330DA}"/>
              </a:ext>
            </a:extLst>
          </p:cNvPr>
          <p:cNvSpPr txBox="1"/>
          <p:nvPr/>
        </p:nvSpPr>
        <p:spPr>
          <a:xfrm>
            <a:off x="6160168" y="3968899"/>
            <a:ext cx="2492990"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安全性：隐私保护问题</a:t>
            </a:r>
          </a:p>
        </p:txBody>
      </p:sp>
    </p:spTree>
    <p:extLst>
      <p:ext uri="{BB962C8B-B14F-4D97-AF65-F5344CB8AC3E}">
        <p14:creationId xmlns:p14="http://schemas.microsoft.com/office/powerpoint/2010/main" val="928368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E0E4F5-2CB9-F05F-C031-D561D732D36A}"/>
              </a:ext>
            </a:extLst>
          </p:cNvPr>
          <p:cNvSpPr>
            <a:spLocks noGrp="1"/>
          </p:cNvSpPr>
          <p:nvPr>
            <p:ph type="title"/>
          </p:nvPr>
        </p:nvSpPr>
        <p:spPr/>
        <p:txBody>
          <a:bodyPr/>
          <a:lstStyle/>
          <a:p>
            <a:r>
              <a:rPr kumimoji="1" lang="zh-CN" altLang="en-US" dirty="0"/>
              <a:t>预定的酒店住不进去、露宿街头</a:t>
            </a:r>
          </a:p>
        </p:txBody>
      </p:sp>
      <p:sp>
        <p:nvSpPr>
          <p:cNvPr id="3" name="文本占位符 2">
            <a:extLst>
              <a:ext uri="{FF2B5EF4-FFF2-40B4-BE49-F238E27FC236}">
                <a16:creationId xmlns:a16="http://schemas.microsoft.com/office/drawing/2014/main" xmlns="" id="{4714DC4F-AA12-693C-852F-CA69B434BE65}"/>
              </a:ext>
            </a:extLst>
          </p:cNvPr>
          <p:cNvSpPr>
            <a:spLocks noGrp="1"/>
          </p:cNvSpPr>
          <p:nvPr>
            <p:ph type="body" sz="quarter" idx="11"/>
          </p:nvPr>
        </p:nvSpPr>
        <p:spPr>
          <a:xfrm>
            <a:off x="582039" y="1278636"/>
            <a:ext cx="4388796" cy="2956934"/>
          </a:xfrm>
        </p:spPr>
        <p:txBody>
          <a:bodyPr>
            <a:normAutofit lnSpcReduction="10000"/>
          </a:bodyPr>
          <a:lstStyle/>
          <a:p>
            <a:r>
              <a:rPr kumimoji="1" lang="zh-CN" altLang="en-US" sz="1800" dirty="0"/>
              <a:t>正值</a:t>
            </a:r>
            <a:r>
              <a:rPr kumimoji="1" lang="en-US" altLang="zh-CN" sz="1800" dirty="0"/>
              <a:t>2019</a:t>
            </a:r>
            <a:r>
              <a:rPr kumimoji="1" lang="zh-CN" altLang="en-US" sz="1800" dirty="0"/>
              <a:t>年国庆假期出行高峰期，通过某知名旅行网预定酒店的不少网友却遭遇“人在囧途”</a:t>
            </a:r>
            <a:r>
              <a:rPr kumimoji="1" lang="en-US" altLang="zh-CN" sz="1800" dirty="0"/>
              <a:t>——</a:t>
            </a:r>
            <a:r>
              <a:rPr kumimoji="1" lang="zh-CN" altLang="en-US" sz="1800" dirty="0"/>
              <a:t>到达酒店却无法入住，已支付的订单却显示未支付或订单不存在；与此同时，客服电话打不通，想退房也退不掉，有些旅客想重新预定，在这样的出行高峰期，又很难订到房</a:t>
            </a:r>
          </a:p>
        </p:txBody>
      </p:sp>
      <p:pic>
        <p:nvPicPr>
          <p:cNvPr id="6146" name="Picture 2">
            <a:extLst>
              <a:ext uri="{FF2B5EF4-FFF2-40B4-BE49-F238E27FC236}">
                <a16:creationId xmlns:a16="http://schemas.microsoft.com/office/drawing/2014/main" xmlns="" id="{DA38F0EC-42D3-2AB5-DE43-F08783F1A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286" y="0"/>
            <a:ext cx="2374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8517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FB56CC-4BFA-E4ED-A7DC-0A8C6385B216}"/>
              </a:ext>
            </a:extLst>
          </p:cNvPr>
          <p:cNvSpPr>
            <a:spLocks noGrp="1"/>
          </p:cNvSpPr>
          <p:nvPr>
            <p:ph type="title"/>
          </p:nvPr>
        </p:nvSpPr>
        <p:spPr/>
        <p:txBody>
          <a:bodyPr>
            <a:normAutofit fontScale="90000"/>
          </a:bodyPr>
          <a:lstStyle/>
          <a:p>
            <a:r>
              <a:rPr lang="zh-CN" altLang="en-US" dirty="0">
                <a:solidFill>
                  <a:srgbClr val="4D4D4D"/>
                </a:solidFill>
                <a:latin typeface="-apple-system"/>
              </a:rPr>
              <a:t>法国</a:t>
            </a:r>
            <a:r>
              <a:rPr lang="en-US" altLang="zh-CN" dirty="0">
                <a:solidFill>
                  <a:srgbClr val="4D4D4D"/>
                </a:solidFill>
                <a:latin typeface="-apple-system"/>
              </a:rPr>
              <a:t>LCL</a:t>
            </a:r>
            <a:r>
              <a:rPr lang="zh-CN" altLang="en-US" dirty="0">
                <a:solidFill>
                  <a:srgbClr val="4D4D4D"/>
                </a:solidFill>
                <a:latin typeface="-apple-system"/>
              </a:rPr>
              <a:t>银行的客户可以看到彼此账户</a:t>
            </a:r>
            <a:r>
              <a:rPr lang="en-US" altLang="zh-CN" dirty="0">
                <a:solidFill>
                  <a:srgbClr val="4D4D4D"/>
                </a:solidFill>
                <a:latin typeface="-apple-system"/>
              </a:rPr>
              <a:t/>
            </a:r>
            <a:br>
              <a:rPr lang="en-US" altLang="zh-CN" dirty="0">
                <a:solidFill>
                  <a:srgbClr val="4D4D4D"/>
                </a:solidFill>
                <a:latin typeface="-apple-system"/>
              </a:rPr>
            </a:br>
            <a:endParaRPr lang="zh-CN" altLang="en-US" dirty="0"/>
          </a:p>
        </p:txBody>
      </p:sp>
      <p:sp>
        <p:nvSpPr>
          <p:cNvPr id="3" name="文本占位符 2">
            <a:extLst>
              <a:ext uri="{FF2B5EF4-FFF2-40B4-BE49-F238E27FC236}">
                <a16:creationId xmlns:a16="http://schemas.microsoft.com/office/drawing/2014/main" xmlns="" id="{F102CF89-B516-8E6F-52ED-943DF9EE2074}"/>
              </a:ext>
            </a:extLst>
          </p:cNvPr>
          <p:cNvSpPr>
            <a:spLocks noGrp="1"/>
          </p:cNvSpPr>
          <p:nvPr>
            <p:ph type="body" sz="quarter" idx="11"/>
          </p:nvPr>
        </p:nvSpPr>
        <p:spPr/>
        <p:txBody>
          <a:bodyPr>
            <a:normAutofit fontScale="70000" lnSpcReduction="20000"/>
          </a:bodyPr>
          <a:lstStyle/>
          <a:p>
            <a:r>
              <a:rPr lang="en-US" altLang="zh-CN" b="0" i="0" dirty="0">
                <a:solidFill>
                  <a:srgbClr val="4D4D4D"/>
                </a:solidFill>
                <a:effectLst/>
                <a:latin typeface="-apple-system"/>
              </a:rPr>
              <a:t>2021</a:t>
            </a:r>
            <a:r>
              <a:rPr lang="zh-CN" altLang="en-US" b="0" i="0" dirty="0">
                <a:solidFill>
                  <a:srgbClr val="4D4D4D"/>
                </a:solidFill>
                <a:effectLst/>
                <a:latin typeface="-apple-system"/>
              </a:rPr>
              <a:t>年</a:t>
            </a:r>
            <a:r>
              <a:rPr lang="en-US" altLang="zh-CN" b="0" i="0" dirty="0">
                <a:solidFill>
                  <a:srgbClr val="4D4D4D"/>
                </a:solidFill>
                <a:effectLst/>
                <a:latin typeface="-apple-system"/>
              </a:rPr>
              <a:t>2</a:t>
            </a:r>
            <a:r>
              <a:rPr lang="zh-CN" altLang="en-US" b="0" i="0" dirty="0">
                <a:solidFill>
                  <a:srgbClr val="4D4D4D"/>
                </a:solidFill>
                <a:effectLst/>
                <a:latin typeface="-apple-system"/>
              </a:rPr>
              <a:t>月</a:t>
            </a:r>
            <a:r>
              <a:rPr lang="en-US" altLang="zh-CN" b="0" i="0" dirty="0">
                <a:solidFill>
                  <a:srgbClr val="4D4D4D"/>
                </a:solidFill>
                <a:effectLst/>
                <a:latin typeface="-apple-system"/>
              </a:rPr>
              <a:t>23</a:t>
            </a:r>
            <a:r>
              <a:rPr lang="zh-CN" altLang="en-US" b="0" i="0" dirty="0">
                <a:solidFill>
                  <a:srgbClr val="4D4D4D"/>
                </a:solidFill>
                <a:effectLst/>
                <a:latin typeface="-apple-system"/>
              </a:rPr>
              <a:t>日，法国</a:t>
            </a:r>
            <a:r>
              <a:rPr lang="en-US" altLang="zh-CN" b="0" i="0" dirty="0">
                <a:solidFill>
                  <a:srgbClr val="4D4D4D"/>
                </a:solidFill>
                <a:effectLst/>
                <a:latin typeface="-apple-system"/>
              </a:rPr>
              <a:t>LCL</a:t>
            </a:r>
            <a:r>
              <a:rPr lang="zh-CN" altLang="en-US" b="0" i="0" dirty="0">
                <a:solidFill>
                  <a:srgbClr val="4D4D4D"/>
                </a:solidFill>
                <a:effectLst/>
                <a:latin typeface="-apple-system"/>
              </a:rPr>
              <a:t>银行的客户像往常一样登录自己的银行应用程序，但是奇怪的事情发生了：他们看到的是别人的银行账户信息。这个消息在推特上迅速传播开来，许多人猜测这可能是网络攻击的结果。但根据银行自己的说法，这实际上是一个软件错误的结果，在一天之内就被纠正了。虽然该银行表示，在故障期间客户只能看到其他客户的账户，但不能转账，但是有人指出，能够通过查看账户中的交易信息而识别出客户身份。故障发生时，可能数以万计的客户正在登录银行的应用程序</a:t>
            </a:r>
            <a:endParaRPr lang="en-US" altLang="zh-CN" dirty="0"/>
          </a:p>
          <a:p>
            <a:endParaRPr lang="zh-CN" altLang="en-US" dirty="0"/>
          </a:p>
        </p:txBody>
      </p:sp>
    </p:spTree>
    <p:extLst>
      <p:ext uri="{BB962C8B-B14F-4D97-AF65-F5344CB8AC3E}">
        <p14:creationId xmlns:p14="http://schemas.microsoft.com/office/powerpoint/2010/main" val="21281474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59AC88-CD89-3B05-35E8-5DF4BDE01580}"/>
              </a:ext>
            </a:extLst>
          </p:cNvPr>
          <p:cNvSpPr>
            <a:spLocks noGrp="1"/>
          </p:cNvSpPr>
          <p:nvPr>
            <p:ph type="title"/>
          </p:nvPr>
        </p:nvSpPr>
        <p:spPr/>
        <p:txBody>
          <a:bodyPr/>
          <a:lstStyle/>
          <a:p>
            <a:r>
              <a:rPr lang="zh-CN" altLang="en-US" dirty="0"/>
              <a:t>飞机的悲剧</a:t>
            </a:r>
          </a:p>
        </p:txBody>
      </p:sp>
      <p:sp>
        <p:nvSpPr>
          <p:cNvPr id="3" name="文本占位符 2">
            <a:extLst>
              <a:ext uri="{FF2B5EF4-FFF2-40B4-BE49-F238E27FC236}">
                <a16:creationId xmlns:a16="http://schemas.microsoft.com/office/drawing/2014/main" xmlns="" id="{7BBE7159-FE20-814A-78D6-363357AF463B}"/>
              </a:ext>
            </a:extLst>
          </p:cNvPr>
          <p:cNvSpPr>
            <a:spLocks noGrp="1"/>
          </p:cNvSpPr>
          <p:nvPr>
            <p:ph type="body" sz="quarter" idx="11"/>
          </p:nvPr>
        </p:nvSpPr>
        <p:spPr>
          <a:xfrm>
            <a:off x="382839" y="1912722"/>
            <a:ext cx="7357005" cy="2956934"/>
          </a:xfrm>
        </p:spPr>
        <p:txBody>
          <a:bodyPr>
            <a:normAutofit fontScale="55000" lnSpcReduction="20000"/>
          </a:bodyPr>
          <a:lstStyle/>
          <a:p>
            <a:r>
              <a:rPr lang="zh-CN" altLang="en-US" sz="2400" dirty="0"/>
              <a:t>航空公司系统失败:美国航空公司在:2015年4月14日的时候经历了一场系统故障，导致2,000架飞机延误或取消，超过220,000名乘客受到了影响。这场故障被认为是由软件更新问题引起的。</a:t>
            </a:r>
            <a:endParaRPr lang="en-US" altLang="zh-CN" sz="2400" dirty="0"/>
          </a:p>
          <a:p>
            <a:endParaRPr lang="en-US" altLang="zh-CN" sz="2400" dirty="0"/>
          </a:p>
          <a:p>
            <a:r>
              <a:rPr lang="zh-CN" altLang="en-US" sz="2400" dirty="0"/>
              <a:t>联合航空公司系统故障:2016年7月，联合航空公司遭受了一次系统故障，该故障导致超过4,000架飞机延误或取消，超过100,000名乘客受到影响。该故障被归咎于软件更新的问题。</a:t>
            </a:r>
            <a:endParaRPr lang="en-US" altLang="zh-CN" sz="2400" dirty="0"/>
          </a:p>
          <a:p>
            <a:endParaRPr lang="en-US" altLang="zh-CN" sz="2400" dirty="0"/>
          </a:p>
          <a:p>
            <a:r>
              <a:rPr lang="zh-CN" altLang="en-US" sz="2400" dirty="0"/>
              <a:t>波音737Max型飞机事故:这个故障最近才发生，波音公司的737Max型飞机在2018年和2019年先后发生了两起致命事故，许多人死亡。初步调查结果表明，这些事故可能是由于软件问题导致的，波音的软件设计和测试程序存在缺陷和漏洞:</a:t>
            </a:r>
            <a:endParaRPr lang="en-US" altLang="zh-CN" sz="2400" dirty="0"/>
          </a:p>
          <a:p>
            <a:endParaRPr lang="zh-CN" altLang="en-US" dirty="0"/>
          </a:p>
        </p:txBody>
      </p:sp>
      <p:pic>
        <p:nvPicPr>
          <p:cNvPr id="4" name="Picture 2">
            <a:extLst>
              <a:ext uri="{FF2B5EF4-FFF2-40B4-BE49-F238E27FC236}">
                <a16:creationId xmlns:a16="http://schemas.microsoft.com/office/drawing/2014/main" xmlns="" id="{9A2D1B3D-51FF-291D-8629-7EABC314B1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688" y="0"/>
            <a:ext cx="2808312" cy="187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473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0FC9E2-613F-CA75-7068-5F0FBA2239A9}"/>
              </a:ext>
            </a:extLst>
          </p:cNvPr>
          <p:cNvSpPr>
            <a:spLocks noGrp="1"/>
          </p:cNvSpPr>
          <p:nvPr>
            <p:ph type="title"/>
          </p:nvPr>
        </p:nvSpPr>
        <p:spPr/>
        <p:txBody>
          <a:bodyPr/>
          <a:lstStyle/>
          <a:p>
            <a:r>
              <a:rPr lang="zh-CN" altLang="en-US" b="1" i="0" dirty="0">
                <a:solidFill>
                  <a:srgbClr val="222222"/>
                </a:solidFill>
                <a:effectLst/>
                <a:latin typeface="arial" panose="020B0604020202020204" pitchFamily="34" charset="0"/>
              </a:rPr>
              <a:t>放疗事故（</a:t>
            </a:r>
            <a:r>
              <a:rPr lang="en-US" altLang="zh-CN" b="1" i="0" dirty="0">
                <a:solidFill>
                  <a:srgbClr val="222222"/>
                </a:solidFill>
                <a:effectLst/>
                <a:latin typeface="arial" panose="020B0604020202020204" pitchFamily="34" charset="0"/>
              </a:rPr>
              <a:t>Therac-25</a:t>
            </a:r>
            <a:r>
              <a:rPr lang="zh-CN" altLang="en-US" b="1" i="0" dirty="0">
                <a:solidFill>
                  <a:srgbClr val="222222"/>
                </a:solidFill>
                <a:effectLst/>
                <a:latin typeface="arial" panose="020B0604020202020204" pitchFamily="34" charset="0"/>
              </a:rPr>
              <a:t>）</a:t>
            </a:r>
            <a:endParaRPr lang="zh-CN" altLang="en-US" dirty="0"/>
          </a:p>
        </p:txBody>
      </p:sp>
      <p:sp>
        <p:nvSpPr>
          <p:cNvPr id="3" name="内容占位符 2">
            <a:extLst>
              <a:ext uri="{FF2B5EF4-FFF2-40B4-BE49-F238E27FC236}">
                <a16:creationId xmlns:a16="http://schemas.microsoft.com/office/drawing/2014/main" xmlns="" id="{E0743EE7-EAEB-DE8E-7A57-99633F505DCC}"/>
              </a:ext>
            </a:extLst>
          </p:cNvPr>
          <p:cNvSpPr>
            <a:spLocks noGrp="1"/>
          </p:cNvSpPr>
          <p:nvPr>
            <p:ph idx="1"/>
          </p:nvPr>
        </p:nvSpPr>
        <p:spPr/>
        <p:txBody>
          <a:bodyPr/>
          <a:lstStyle/>
          <a:p>
            <a:r>
              <a:rPr lang="zh-CN" altLang="en-US" b="0" i="0" dirty="0">
                <a:solidFill>
                  <a:srgbClr val="222222"/>
                </a:solidFill>
                <a:effectLst/>
                <a:latin typeface="arial" panose="020B0604020202020204" pitchFamily="34" charset="0"/>
              </a:rPr>
              <a:t>在</a:t>
            </a:r>
            <a:r>
              <a:rPr lang="en-US" altLang="zh-CN" b="0" i="0" dirty="0">
                <a:solidFill>
                  <a:srgbClr val="222222"/>
                </a:solidFill>
                <a:effectLst/>
                <a:latin typeface="arial" panose="020B0604020202020204" pitchFamily="34" charset="0"/>
              </a:rPr>
              <a:t>1985</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6</a:t>
            </a:r>
            <a:r>
              <a:rPr lang="zh-CN" altLang="en-US" b="0" i="0" dirty="0">
                <a:solidFill>
                  <a:srgbClr val="222222"/>
                </a:solidFill>
                <a:effectLst/>
                <a:latin typeface="arial" panose="020B0604020202020204" pitchFamily="34" charset="0"/>
              </a:rPr>
              <a:t>月至</a:t>
            </a:r>
            <a:r>
              <a:rPr lang="en-US" altLang="zh-CN" b="0" i="0" dirty="0">
                <a:solidFill>
                  <a:srgbClr val="222222"/>
                </a:solidFill>
                <a:effectLst/>
                <a:latin typeface="arial" panose="020B0604020202020204" pitchFamily="34" charset="0"/>
              </a:rPr>
              <a:t>1987</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1</a:t>
            </a:r>
            <a:r>
              <a:rPr lang="zh-CN" altLang="en-US" b="0" i="0" dirty="0">
                <a:solidFill>
                  <a:srgbClr val="222222"/>
                </a:solidFill>
                <a:effectLst/>
                <a:latin typeface="arial" panose="020B0604020202020204" pitchFamily="34" charset="0"/>
              </a:rPr>
              <a:t>月之间，有六名患者因计算机控制的放射治疗机</a:t>
            </a:r>
            <a:r>
              <a:rPr lang="en-US" altLang="zh-CN" b="0" i="0" dirty="0" err="1">
                <a:solidFill>
                  <a:srgbClr val="222222"/>
                </a:solidFill>
                <a:effectLst/>
                <a:latin typeface="arial" panose="020B0604020202020204" pitchFamily="34" charset="0"/>
              </a:rPr>
              <a:t>Therac</a:t>
            </a:r>
            <a:r>
              <a:rPr lang="en-US" altLang="zh-CN" b="0" i="0" dirty="0">
                <a:solidFill>
                  <a:srgbClr val="222222"/>
                </a:solidFill>
                <a:effectLst/>
                <a:latin typeface="arial" panose="020B0604020202020204" pitchFamily="34" charset="0"/>
              </a:rPr>
              <a:t> 25</a:t>
            </a:r>
            <a:r>
              <a:rPr lang="zh-CN" altLang="en-US" b="0" i="0" dirty="0">
                <a:solidFill>
                  <a:srgbClr val="222222"/>
                </a:solidFill>
                <a:effectLst/>
                <a:latin typeface="arial" panose="020B0604020202020204" pitchFamily="34" charset="0"/>
              </a:rPr>
              <a:t>的大量过量辐射而严重受伤或丧生。检测到的软件问题包括比赛条件和算术溢出</a:t>
            </a:r>
            <a:endParaRPr lang="zh-CN" altLang="en-US" dirty="0"/>
          </a:p>
        </p:txBody>
      </p:sp>
      <p:sp>
        <p:nvSpPr>
          <p:cNvPr id="4" name="灯片编号占位符 3">
            <a:extLst>
              <a:ext uri="{FF2B5EF4-FFF2-40B4-BE49-F238E27FC236}">
                <a16:creationId xmlns:a16="http://schemas.microsoft.com/office/drawing/2014/main" xmlns="" id="{F9F78023-F4E7-6504-69CB-9563E2C54D0C}"/>
              </a:ext>
            </a:extLst>
          </p:cNvPr>
          <p:cNvSpPr>
            <a:spLocks noGrp="1"/>
          </p:cNvSpPr>
          <p:nvPr>
            <p:ph type="sldNum" sz="quarter" idx="10"/>
          </p:nvPr>
        </p:nvSpPr>
        <p:spPr/>
        <p:txBody>
          <a:bodyPr/>
          <a:lstStyle/>
          <a:p>
            <a:pPr>
              <a:defRPr/>
            </a:pPr>
            <a:fld id="{9F1E1402-99D1-48CF-94E7-6AF97D51F067}" type="slidenum">
              <a:rPr lang="en-US" altLang="zh-CN" smtClean="0"/>
              <a:pPr>
                <a:defRPr/>
              </a:pPr>
              <a:t>29</a:t>
            </a:fld>
            <a:endParaRPr lang="en-US" altLang="zh-CN"/>
          </a:p>
        </p:txBody>
      </p:sp>
      <p:pic>
        <p:nvPicPr>
          <p:cNvPr id="6146" name="Picture 2">
            <a:extLst>
              <a:ext uri="{FF2B5EF4-FFF2-40B4-BE49-F238E27FC236}">
                <a16:creationId xmlns:a16="http://schemas.microsoft.com/office/drawing/2014/main" xmlns="" id="{4C993FA5-26C5-F7D4-B050-CB73F7F11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120950"/>
            <a:ext cx="3636150" cy="302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8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3688BD-0439-859C-03A3-74E76ACEE39A}"/>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系统地理解软件测试</a:t>
            </a:r>
          </a:p>
        </p:txBody>
      </p:sp>
      <p:grpSp>
        <p:nvGrpSpPr>
          <p:cNvPr id="6" name="组合 33">
            <a:extLst>
              <a:ext uri="{FF2B5EF4-FFF2-40B4-BE49-F238E27FC236}">
                <a16:creationId xmlns:a16="http://schemas.microsoft.com/office/drawing/2014/main" xmlns="" id="{5093B7E3-A554-9983-766D-F44460B87922}"/>
              </a:ext>
            </a:extLst>
          </p:cNvPr>
          <p:cNvGrpSpPr/>
          <p:nvPr/>
        </p:nvGrpSpPr>
        <p:grpSpPr>
          <a:xfrm>
            <a:off x="2358384" y="949754"/>
            <a:ext cx="4710511" cy="3803522"/>
            <a:chOff x="1392287" y="1026269"/>
            <a:chExt cx="6011863" cy="5183187"/>
          </a:xfrm>
        </p:grpSpPr>
        <p:pic>
          <p:nvPicPr>
            <p:cNvPr id="7" name="Picture 3" descr="baogua7">
              <a:extLst>
                <a:ext uri="{FF2B5EF4-FFF2-40B4-BE49-F238E27FC236}">
                  <a16:creationId xmlns:a16="http://schemas.microsoft.com/office/drawing/2014/main" xmlns="" id="{0CEF53FE-8EDB-61C1-AB32-5500632AD050}"/>
                </a:ext>
              </a:extLst>
            </p:cNvPr>
            <p:cNvPicPr>
              <a:picLocks noChangeAspect="1" noChangeArrowheads="1"/>
            </p:cNvPicPr>
            <p:nvPr/>
          </p:nvPicPr>
          <p:blipFill>
            <a:blip r:embed="rId2" cstate="print"/>
            <a:srcRect/>
            <a:stretch>
              <a:fillRect/>
            </a:stretch>
          </p:blipFill>
          <p:spPr bwMode="auto">
            <a:xfrm>
              <a:off x="2927400" y="2320081"/>
              <a:ext cx="2746375" cy="2681288"/>
            </a:xfrm>
            <a:prstGeom prst="rect">
              <a:avLst/>
            </a:prstGeom>
            <a:noFill/>
            <a:ln w="9525">
              <a:noFill/>
              <a:miter lim="800000"/>
              <a:headEnd/>
              <a:tailEnd/>
            </a:ln>
          </p:spPr>
        </p:pic>
        <p:sp>
          <p:nvSpPr>
            <p:cNvPr id="8" name="Oval 4">
              <a:extLst>
                <a:ext uri="{FF2B5EF4-FFF2-40B4-BE49-F238E27FC236}">
                  <a16:creationId xmlns:a16="http://schemas.microsoft.com/office/drawing/2014/main" xmlns="" id="{2F6CF505-FC62-BB38-6A75-564C99A04A37}"/>
                </a:ext>
              </a:extLst>
            </p:cNvPr>
            <p:cNvSpPr>
              <a:spLocks noChangeArrowheads="1"/>
            </p:cNvSpPr>
            <p:nvPr/>
          </p:nvSpPr>
          <p:spPr bwMode="auto">
            <a:xfrm>
              <a:off x="1482775" y="3221781"/>
              <a:ext cx="962025" cy="895350"/>
            </a:xfrm>
            <a:prstGeom prst="ellipse">
              <a:avLst/>
            </a:prstGeom>
            <a:solidFill>
              <a:srgbClr val="FF66CC"/>
            </a:solidFill>
            <a:ln w="9525">
              <a:solidFill>
                <a:srgbClr val="000000"/>
              </a:solidFill>
              <a:round/>
              <a:headEnd/>
              <a:tailEnd/>
            </a:ln>
          </p:spPr>
          <p:txBody>
            <a:bodyPr lIns="13500" tIns="27775" rIns="13500" bIns="27775" anchor="ctr"/>
            <a:lstStyle/>
            <a:p>
              <a:pPr lvl="0" algn="ctr"/>
              <a:r>
                <a:rPr lang="zh-CN" altLang="en-US" sz="1200" b="1">
                  <a:solidFill>
                    <a:srgbClr val="002060"/>
                  </a:solidFill>
                  <a:ea typeface="宋体" charset="-122"/>
                </a:rPr>
                <a:t>缺陷</a:t>
              </a:r>
              <a:endParaRPr lang="zh-CN" altLang="en-US" sz="1200" b="1" dirty="0">
                <a:solidFill>
                  <a:srgbClr val="002060"/>
                </a:solidFill>
                <a:ea typeface="宋体" charset="-122"/>
              </a:endParaRPr>
            </a:p>
          </p:txBody>
        </p:sp>
        <p:sp>
          <p:nvSpPr>
            <p:cNvPr id="9" name="Text Box 5">
              <a:extLst>
                <a:ext uri="{FF2B5EF4-FFF2-40B4-BE49-F238E27FC236}">
                  <a16:creationId xmlns:a16="http://schemas.microsoft.com/office/drawing/2014/main" xmlns="" id="{CD5CF99F-AE6E-1E91-C5C4-E87F5D3F6F98}"/>
                </a:ext>
              </a:extLst>
            </p:cNvPr>
            <p:cNvSpPr txBox="1">
              <a:spLocks noChangeArrowheads="1"/>
            </p:cNvSpPr>
            <p:nvPr/>
          </p:nvSpPr>
          <p:spPr bwMode="auto">
            <a:xfrm rot="20691541">
              <a:off x="5221336" y="5749081"/>
              <a:ext cx="812800" cy="401638"/>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指导</a:t>
              </a:r>
              <a:endParaRPr lang="zh-CN" altLang="en-US" sz="1200">
                <a:ea typeface="宋体" charset="-122"/>
              </a:endParaRPr>
            </a:p>
          </p:txBody>
        </p:sp>
        <p:sp>
          <p:nvSpPr>
            <p:cNvPr id="10" name="Rectangle 6">
              <a:extLst>
                <a:ext uri="{FF2B5EF4-FFF2-40B4-BE49-F238E27FC236}">
                  <a16:creationId xmlns:a16="http://schemas.microsoft.com/office/drawing/2014/main" xmlns="" id="{CEBDD6C1-EAE3-77A3-9C38-D79E908276B6}"/>
                </a:ext>
              </a:extLst>
            </p:cNvPr>
            <p:cNvSpPr>
              <a:spLocks noChangeArrowheads="1"/>
            </p:cNvSpPr>
            <p:nvPr/>
          </p:nvSpPr>
          <p:spPr bwMode="auto">
            <a:xfrm>
              <a:off x="3192785" y="3113831"/>
              <a:ext cx="828675" cy="387350"/>
            </a:xfrm>
            <a:prstGeom prst="rect">
              <a:avLst/>
            </a:prstGeom>
            <a:noFill/>
            <a:ln w="9525">
              <a:noFill/>
              <a:miter lim="800000"/>
              <a:headEnd/>
              <a:tailEnd/>
            </a:ln>
          </p:spPr>
          <p:txBody>
            <a:bodyPr lIns="8100" tIns="8100" rIns="2700" bIns="2700"/>
            <a:lstStyle/>
            <a:p>
              <a:pPr algn="just"/>
              <a:r>
                <a:rPr lang="zh-CN" altLang="en-US" sz="1200" b="1" dirty="0">
                  <a:solidFill>
                    <a:srgbClr val="FF66CC"/>
                  </a:solidFill>
                  <a:ea typeface="宋体" charset="-122"/>
                </a:rPr>
                <a:t>测试</a:t>
              </a:r>
            </a:p>
          </p:txBody>
        </p:sp>
        <p:sp>
          <p:nvSpPr>
            <p:cNvPr id="11" name="Rectangle 7">
              <a:extLst>
                <a:ext uri="{FF2B5EF4-FFF2-40B4-BE49-F238E27FC236}">
                  <a16:creationId xmlns:a16="http://schemas.microsoft.com/office/drawing/2014/main" xmlns="" id="{79617284-F79F-F5D4-CC1D-B59DF7CCDF04}"/>
                </a:ext>
              </a:extLst>
            </p:cNvPr>
            <p:cNvSpPr>
              <a:spLocks noChangeArrowheads="1"/>
            </p:cNvSpPr>
            <p:nvPr/>
          </p:nvSpPr>
          <p:spPr bwMode="auto">
            <a:xfrm>
              <a:off x="4560937" y="3761903"/>
              <a:ext cx="1008062" cy="422275"/>
            </a:xfrm>
            <a:prstGeom prst="rect">
              <a:avLst/>
            </a:prstGeom>
            <a:noFill/>
            <a:ln w="9525">
              <a:noFill/>
              <a:miter lim="800000"/>
              <a:headEnd/>
              <a:tailEnd/>
            </a:ln>
          </p:spPr>
          <p:txBody>
            <a:bodyPr lIns="8100" tIns="8100" rIns="2700" bIns="2700"/>
            <a:lstStyle/>
            <a:p>
              <a:pPr algn="just"/>
              <a:r>
                <a:rPr lang="zh-CN" altLang="en-US" sz="1200" b="1" dirty="0">
                  <a:solidFill>
                    <a:srgbClr val="FFFF00"/>
                  </a:solidFill>
                  <a:ea typeface="宋体" charset="-122"/>
                </a:rPr>
                <a:t>软件</a:t>
              </a:r>
            </a:p>
          </p:txBody>
        </p:sp>
        <p:sp>
          <p:nvSpPr>
            <p:cNvPr id="12" name="Oval 8">
              <a:extLst>
                <a:ext uri="{FF2B5EF4-FFF2-40B4-BE49-F238E27FC236}">
                  <a16:creationId xmlns:a16="http://schemas.microsoft.com/office/drawing/2014/main" xmlns="" id="{57E15008-25ED-1F02-DF7B-E5981D216C37}"/>
                </a:ext>
              </a:extLst>
            </p:cNvPr>
            <p:cNvSpPr>
              <a:spLocks noChangeArrowheads="1"/>
            </p:cNvSpPr>
            <p:nvPr/>
          </p:nvSpPr>
          <p:spPr bwMode="auto">
            <a:xfrm>
              <a:off x="2146350" y="4780706"/>
              <a:ext cx="968375" cy="896938"/>
            </a:xfrm>
            <a:prstGeom prst="ellipse">
              <a:avLst/>
            </a:prstGeom>
            <a:solidFill>
              <a:srgbClr val="969696"/>
            </a:solidFill>
            <a:ln w="9525">
              <a:solidFill>
                <a:srgbClr val="333333"/>
              </a:solidFill>
              <a:round/>
              <a:headEnd/>
              <a:tailEnd/>
            </a:ln>
          </p:spPr>
          <p:txBody>
            <a:bodyPr lIns="13500" tIns="27775" rIns="13500" bIns="27775" anchor="ctr"/>
            <a:lstStyle/>
            <a:p>
              <a:pPr lvl="0" algn="ctr"/>
              <a:r>
                <a:rPr lang="zh-CN" altLang="en-US" sz="1200">
                  <a:solidFill>
                    <a:srgbClr val="000000"/>
                  </a:solidFill>
                  <a:ea typeface="宋体" charset="-122"/>
                </a:rPr>
                <a:t>阶段</a:t>
              </a:r>
              <a:endParaRPr lang="zh-CN" altLang="en-US" sz="1200">
                <a:solidFill>
                  <a:prstClr val="black"/>
                </a:solidFill>
                <a:ea typeface="宋体" charset="-122"/>
              </a:endParaRPr>
            </a:p>
          </p:txBody>
        </p:sp>
        <p:sp>
          <p:nvSpPr>
            <p:cNvPr id="13" name="Oval 9">
              <a:extLst>
                <a:ext uri="{FF2B5EF4-FFF2-40B4-BE49-F238E27FC236}">
                  <a16:creationId xmlns:a16="http://schemas.microsoft.com/office/drawing/2014/main" xmlns="" id="{66ACFCB9-61A0-AC88-89F5-892801578144}"/>
                </a:ext>
              </a:extLst>
            </p:cNvPr>
            <p:cNvSpPr>
              <a:spLocks noChangeArrowheads="1"/>
            </p:cNvSpPr>
            <p:nvPr/>
          </p:nvSpPr>
          <p:spPr bwMode="auto">
            <a:xfrm>
              <a:off x="3805287" y="5360144"/>
              <a:ext cx="965200" cy="849312"/>
            </a:xfrm>
            <a:prstGeom prst="ellipse">
              <a:avLst/>
            </a:prstGeom>
            <a:solidFill>
              <a:srgbClr val="808080"/>
            </a:solidFill>
            <a:ln w="9525">
              <a:solidFill>
                <a:srgbClr val="333333"/>
              </a:solidFill>
              <a:round/>
              <a:headEnd/>
              <a:tailEnd/>
            </a:ln>
          </p:spPr>
          <p:txBody>
            <a:bodyPr lIns="13500" tIns="27775" rIns="13500" bIns="27775" anchor="ctr"/>
            <a:lstStyle/>
            <a:p>
              <a:pPr lvl="0" algn="ctr"/>
              <a:r>
                <a:rPr lang="zh-CN" altLang="en-US" sz="1200">
                  <a:solidFill>
                    <a:srgbClr val="FFFFFF"/>
                  </a:solidFill>
                  <a:ea typeface="宋体" charset="-122"/>
                </a:rPr>
                <a:t>管理</a:t>
              </a:r>
              <a:endParaRPr lang="zh-CN" altLang="en-US" sz="1200">
                <a:solidFill>
                  <a:prstClr val="black"/>
                </a:solidFill>
                <a:ea typeface="宋体" charset="-122"/>
              </a:endParaRPr>
            </a:p>
          </p:txBody>
        </p:sp>
        <p:sp>
          <p:nvSpPr>
            <p:cNvPr id="14" name="Oval 10">
              <a:extLst>
                <a:ext uri="{FF2B5EF4-FFF2-40B4-BE49-F238E27FC236}">
                  <a16:creationId xmlns:a16="http://schemas.microsoft.com/office/drawing/2014/main" xmlns="" id="{99D5B3B8-11F3-2143-D7C1-E1A14745C93B}"/>
                </a:ext>
              </a:extLst>
            </p:cNvPr>
            <p:cNvSpPr>
              <a:spLocks noChangeArrowheads="1"/>
            </p:cNvSpPr>
            <p:nvPr/>
          </p:nvSpPr>
          <p:spPr bwMode="auto">
            <a:xfrm>
              <a:off x="5580112" y="4725144"/>
              <a:ext cx="969963" cy="890587"/>
            </a:xfrm>
            <a:prstGeom prst="ellipse">
              <a:avLst/>
            </a:prstGeom>
            <a:solidFill>
              <a:srgbClr val="333333"/>
            </a:solidFill>
            <a:ln w="9525">
              <a:solidFill>
                <a:srgbClr val="C0C0C0"/>
              </a:solidFill>
              <a:round/>
              <a:headEnd/>
              <a:tailEnd/>
            </a:ln>
          </p:spPr>
          <p:txBody>
            <a:bodyPr lIns="13500" tIns="27775" rIns="13500" bIns="27775" anchor="ctr"/>
            <a:lstStyle/>
            <a:p>
              <a:pPr lvl="0" algn="ctr"/>
              <a:r>
                <a:rPr lang="zh-CN" altLang="en-US" sz="1200">
                  <a:solidFill>
                    <a:srgbClr val="FFFFFF"/>
                  </a:solidFill>
                  <a:ea typeface="宋体" charset="-122"/>
                </a:rPr>
                <a:t>思想</a:t>
              </a:r>
              <a:endParaRPr lang="zh-CN" altLang="en-US" sz="1200">
                <a:solidFill>
                  <a:prstClr val="black"/>
                </a:solidFill>
                <a:ea typeface="宋体" charset="-122"/>
              </a:endParaRPr>
            </a:p>
          </p:txBody>
        </p:sp>
        <p:sp>
          <p:nvSpPr>
            <p:cNvPr id="15" name="Oval 11">
              <a:extLst>
                <a:ext uri="{FF2B5EF4-FFF2-40B4-BE49-F238E27FC236}">
                  <a16:creationId xmlns:a16="http://schemas.microsoft.com/office/drawing/2014/main" xmlns="" id="{47FA8C1D-D443-A872-6619-C2EF45260B6E}"/>
                </a:ext>
              </a:extLst>
            </p:cNvPr>
            <p:cNvSpPr>
              <a:spLocks noChangeArrowheads="1"/>
            </p:cNvSpPr>
            <p:nvPr/>
          </p:nvSpPr>
          <p:spPr bwMode="auto">
            <a:xfrm>
              <a:off x="6154787" y="3178919"/>
              <a:ext cx="969963" cy="892175"/>
            </a:xfrm>
            <a:prstGeom prst="ellipse">
              <a:avLst/>
            </a:prstGeom>
            <a:solidFill>
              <a:srgbClr val="00B050"/>
            </a:solidFill>
            <a:ln w="9525">
              <a:solidFill>
                <a:srgbClr val="C0C0C0"/>
              </a:solidFill>
              <a:round/>
              <a:headEnd/>
              <a:tailEnd/>
            </a:ln>
          </p:spPr>
          <p:txBody>
            <a:bodyPr lIns="13500" tIns="27775" rIns="13500" bIns="27775" anchor="ctr"/>
            <a:lstStyle/>
            <a:p>
              <a:pPr lvl="0" algn="ctr"/>
              <a:r>
                <a:rPr lang="zh-CN" altLang="en-US" sz="1200" b="1">
                  <a:solidFill>
                    <a:srgbClr val="FFFFFF"/>
                  </a:solidFill>
                  <a:ea typeface="宋体" charset="-122"/>
                </a:rPr>
                <a:t>质量</a:t>
              </a:r>
              <a:endParaRPr lang="zh-CN" altLang="en-US" sz="1200" b="1" dirty="0">
                <a:solidFill>
                  <a:prstClr val="black"/>
                </a:solidFill>
                <a:ea typeface="宋体" charset="-122"/>
              </a:endParaRPr>
            </a:p>
          </p:txBody>
        </p:sp>
        <p:sp>
          <p:nvSpPr>
            <p:cNvPr id="16" name="Oval 12">
              <a:extLst>
                <a:ext uri="{FF2B5EF4-FFF2-40B4-BE49-F238E27FC236}">
                  <a16:creationId xmlns:a16="http://schemas.microsoft.com/office/drawing/2014/main" xmlns="" id="{24FCE7B5-CA38-ABC8-9880-54F73265DDF2}"/>
                </a:ext>
              </a:extLst>
            </p:cNvPr>
            <p:cNvSpPr>
              <a:spLocks noChangeArrowheads="1"/>
            </p:cNvSpPr>
            <p:nvPr/>
          </p:nvSpPr>
          <p:spPr bwMode="auto">
            <a:xfrm>
              <a:off x="2084437" y="1694606"/>
              <a:ext cx="962025" cy="890588"/>
            </a:xfrm>
            <a:prstGeom prst="ellipse">
              <a:avLst/>
            </a:prstGeom>
            <a:solidFill>
              <a:srgbClr val="FFC000"/>
            </a:solidFill>
            <a:ln w="9525">
              <a:solidFill>
                <a:srgbClr val="000000"/>
              </a:solidFill>
              <a:round/>
              <a:headEnd/>
              <a:tailEnd/>
            </a:ln>
          </p:spPr>
          <p:txBody>
            <a:bodyPr lIns="13500" tIns="27775" rIns="13500" bIns="27775" anchor="ctr"/>
            <a:lstStyle/>
            <a:p>
              <a:pPr lvl="0" algn="ctr"/>
              <a:r>
                <a:rPr lang="zh-CN" altLang="en-US" sz="1200" b="1">
                  <a:solidFill>
                    <a:srgbClr val="000000"/>
                  </a:solidFill>
                  <a:ea typeface="宋体" charset="-122"/>
                </a:rPr>
                <a:t>测试用例</a:t>
              </a:r>
              <a:endParaRPr lang="zh-CN" altLang="en-US" sz="1200" b="1" dirty="0">
                <a:solidFill>
                  <a:prstClr val="black"/>
                </a:solidFill>
                <a:ea typeface="宋体" charset="-122"/>
              </a:endParaRPr>
            </a:p>
          </p:txBody>
        </p:sp>
        <p:sp>
          <p:nvSpPr>
            <p:cNvPr id="17" name="Oval 13">
              <a:extLst>
                <a:ext uri="{FF2B5EF4-FFF2-40B4-BE49-F238E27FC236}">
                  <a16:creationId xmlns:a16="http://schemas.microsoft.com/office/drawing/2014/main" xmlns="" id="{59B8E424-196F-FA6E-5811-D95F8877F1A3}"/>
                </a:ext>
              </a:extLst>
            </p:cNvPr>
            <p:cNvSpPr>
              <a:spLocks noChangeArrowheads="1"/>
            </p:cNvSpPr>
            <p:nvPr/>
          </p:nvSpPr>
          <p:spPr bwMode="auto">
            <a:xfrm>
              <a:off x="3864025" y="1026269"/>
              <a:ext cx="962025" cy="892175"/>
            </a:xfrm>
            <a:prstGeom prst="ellipse">
              <a:avLst/>
            </a:prstGeom>
            <a:solidFill>
              <a:schemeClr val="accent2">
                <a:lumMod val="20000"/>
                <a:lumOff val="80000"/>
              </a:schemeClr>
            </a:solidFill>
            <a:ln w="9525">
              <a:solidFill>
                <a:srgbClr val="000000"/>
              </a:solidFill>
              <a:round/>
              <a:headEnd/>
              <a:tailEnd/>
            </a:ln>
          </p:spPr>
          <p:txBody>
            <a:bodyPr lIns="13500" tIns="27775" rIns="13500" bIns="27775" anchor="ctr"/>
            <a:lstStyle/>
            <a:p>
              <a:pPr lvl="0" algn="ctr"/>
              <a:r>
                <a:rPr lang="zh-CN" altLang="en-US" sz="1200">
                  <a:solidFill>
                    <a:srgbClr val="000000"/>
                  </a:solidFill>
                  <a:ea typeface="宋体" charset="-122"/>
                </a:rPr>
                <a:t>方法</a:t>
              </a:r>
              <a:endParaRPr lang="zh-CN" altLang="en-US" sz="1200">
                <a:solidFill>
                  <a:prstClr val="black"/>
                </a:solidFill>
                <a:ea typeface="宋体" charset="-122"/>
              </a:endParaRPr>
            </a:p>
          </p:txBody>
        </p:sp>
        <p:sp>
          <p:nvSpPr>
            <p:cNvPr id="18" name="Oval 14">
              <a:extLst>
                <a:ext uri="{FF2B5EF4-FFF2-40B4-BE49-F238E27FC236}">
                  <a16:creationId xmlns:a16="http://schemas.microsoft.com/office/drawing/2014/main" xmlns="" id="{CE234B9C-534C-7E50-BAD7-138470BF0BBC}"/>
                </a:ext>
              </a:extLst>
            </p:cNvPr>
            <p:cNvSpPr>
              <a:spLocks noChangeArrowheads="1"/>
            </p:cNvSpPr>
            <p:nvPr/>
          </p:nvSpPr>
          <p:spPr bwMode="auto">
            <a:xfrm>
              <a:off x="5551537" y="1651744"/>
              <a:ext cx="962025" cy="892175"/>
            </a:xfrm>
            <a:prstGeom prst="ellipse">
              <a:avLst/>
            </a:prstGeom>
            <a:solidFill>
              <a:srgbClr val="92D050"/>
            </a:solidFill>
            <a:ln w="9525">
              <a:solidFill>
                <a:srgbClr val="000000"/>
              </a:solidFill>
              <a:round/>
              <a:headEnd/>
              <a:tailEnd/>
            </a:ln>
          </p:spPr>
          <p:txBody>
            <a:bodyPr lIns="13500" tIns="27775" rIns="13500" bIns="27775" anchor="ctr"/>
            <a:lstStyle/>
            <a:p>
              <a:pPr algn="ctr"/>
              <a:endParaRPr lang="zh-CN" altLang="en-US" sz="1200" b="1" dirty="0">
                <a:ea typeface="宋体" charset="-122"/>
              </a:endParaRPr>
            </a:p>
          </p:txBody>
        </p:sp>
        <p:sp>
          <p:nvSpPr>
            <p:cNvPr id="19" name="Arc 15">
              <a:extLst>
                <a:ext uri="{FF2B5EF4-FFF2-40B4-BE49-F238E27FC236}">
                  <a16:creationId xmlns:a16="http://schemas.microsoft.com/office/drawing/2014/main" xmlns="" id="{0E28AFBC-6917-33E8-6D38-C29219D991F9}"/>
                </a:ext>
              </a:extLst>
            </p:cNvPr>
            <p:cNvSpPr>
              <a:spLocks/>
            </p:cNvSpPr>
            <p:nvPr/>
          </p:nvSpPr>
          <p:spPr bwMode="auto">
            <a:xfrm rot="10395979" flipH="1" flipV="1">
              <a:off x="5915075" y="2507406"/>
              <a:ext cx="573087" cy="690562"/>
            </a:xfrm>
            <a:custGeom>
              <a:avLst/>
              <a:gdLst>
                <a:gd name="G0" fmla="+- 0 0 0"/>
                <a:gd name="G1" fmla="+- 16909 0 0"/>
                <a:gd name="G2" fmla="+- 21600 0 0"/>
                <a:gd name="T0" fmla="*/ 13440 w 21600"/>
                <a:gd name="T1" fmla="*/ 0 h 16909"/>
                <a:gd name="T2" fmla="*/ 21600 w 21600"/>
                <a:gd name="T3" fmla="*/ 16909 h 16909"/>
                <a:gd name="T4" fmla="*/ 0 w 21600"/>
                <a:gd name="T5" fmla="*/ 16909 h 16909"/>
              </a:gdLst>
              <a:ahLst/>
              <a:cxnLst>
                <a:cxn ang="0">
                  <a:pos x="T0" y="T1"/>
                </a:cxn>
                <a:cxn ang="0">
                  <a:pos x="T2" y="T3"/>
                </a:cxn>
                <a:cxn ang="0">
                  <a:pos x="T4" y="T5"/>
                </a:cxn>
              </a:cxnLst>
              <a:rect l="0" t="0" r="r" b="b"/>
              <a:pathLst>
                <a:path w="21600" h="16909" fill="none" extrusionOk="0">
                  <a:moveTo>
                    <a:pt x="13440" y="-1"/>
                  </a:moveTo>
                  <a:cubicBezTo>
                    <a:pt x="18595" y="4097"/>
                    <a:pt x="21600" y="10323"/>
                    <a:pt x="21600" y="16909"/>
                  </a:cubicBezTo>
                </a:path>
                <a:path w="21600" h="16909" stroke="0" extrusionOk="0">
                  <a:moveTo>
                    <a:pt x="13440" y="-1"/>
                  </a:moveTo>
                  <a:cubicBezTo>
                    <a:pt x="18595" y="4097"/>
                    <a:pt x="21600" y="10323"/>
                    <a:pt x="21600" y="16909"/>
                  </a:cubicBezTo>
                  <a:lnTo>
                    <a:pt x="0" y="16909"/>
                  </a:lnTo>
                  <a:close/>
                </a:path>
              </a:pathLst>
            </a:custGeom>
            <a:noFill/>
            <a:ln w="76200" cmpd="dbl">
              <a:solidFill>
                <a:srgbClr val="00B0F0"/>
              </a:solidFill>
              <a:round/>
              <a:headEnd type="stealth" w="med" len="med"/>
              <a:tailEnd/>
            </a:ln>
          </p:spPr>
          <p:txBody>
            <a:bodyPr/>
            <a:lstStyle/>
            <a:p>
              <a:endParaRPr lang="zh-CN" altLang="en-US" sz="1200"/>
            </a:p>
          </p:txBody>
        </p:sp>
        <p:sp>
          <p:nvSpPr>
            <p:cNvPr id="20" name="Arc 16">
              <a:extLst>
                <a:ext uri="{FF2B5EF4-FFF2-40B4-BE49-F238E27FC236}">
                  <a16:creationId xmlns:a16="http://schemas.microsoft.com/office/drawing/2014/main" xmlns="" id="{5C0259FB-1EEB-1C17-24D5-48180AF0201B}"/>
                </a:ext>
              </a:extLst>
            </p:cNvPr>
            <p:cNvSpPr>
              <a:spLocks/>
            </p:cNvSpPr>
            <p:nvPr/>
          </p:nvSpPr>
          <p:spPr bwMode="auto">
            <a:xfrm rot="7680262" flipH="1" flipV="1">
              <a:off x="4827638" y="1299318"/>
              <a:ext cx="569912" cy="887413"/>
            </a:xfrm>
            <a:custGeom>
              <a:avLst/>
              <a:gdLst>
                <a:gd name="G0" fmla="+- 0 0 0"/>
                <a:gd name="G1" fmla="+- 16909 0 0"/>
                <a:gd name="G2" fmla="+- 21600 0 0"/>
                <a:gd name="T0" fmla="*/ 13440 w 21600"/>
                <a:gd name="T1" fmla="*/ 0 h 25169"/>
                <a:gd name="T2" fmla="*/ 19958 w 21600"/>
                <a:gd name="T3" fmla="*/ 25169 h 25169"/>
                <a:gd name="T4" fmla="*/ 0 w 21600"/>
                <a:gd name="T5" fmla="*/ 16909 h 25169"/>
              </a:gdLst>
              <a:ahLst/>
              <a:cxnLst>
                <a:cxn ang="0">
                  <a:pos x="T0" y="T1"/>
                </a:cxn>
                <a:cxn ang="0">
                  <a:pos x="T2" y="T3"/>
                </a:cxn>
                <a:cxn ang="0">
                  <a:pos x="T4" y="T5"/>
                </a:cxn>
              </a:cxnLst>
              <a:rect l="0" t="0" r="r" b="b"/>
              <a:pathLst>
                <a:path w="21600" h="25169" fill="none" extrusionOk="0">
                  <a:moveTo>
                    <a:pt x="13440" y="-1"/>
                  </a:moveTo>
                  <a:cubicBezTo>
                    <a:pt x="18595" y="4097"/>
                    <a:pt x="21600" y="10323"/>
                    <a:pt x="21600" y="16909"/>
                  </a:cubicBezTo>
                  <a:cubicBezTo>
                    <a:pt x="21600" y="19743"/>
                    <a:pt x="21042" y="22550"/>
                    <a:pt x="19958" y="25169"/>
                  </a:cubicBezTo>
                </a:path>
                <a:path w="21600" h="25169" stroke="0" extrusionOk="0">
                  <a:moveTo>
                    <a:pt x="13440" y="-1"/>
                  </a:moveTo>
                  <a:cubicBezTo>
                    <a:pt x="18595" y="4097"/>
                    <a:pt x="21600" y="10323"/>
                    <a:pt x="21600" y="16909"/>
                  </a:cubicBezTo>
                  <a:cubicBezTo>
                    <a:pt x="21600" y="19743"/>
                    <a:pt x="21042" y="22550"/>
                    <a:pt x="19958" y="25169"/>
                  </a:cubicBezTo>
                  <a:lnTo>
                    <a:pt x="0" y="16909"/>
                  </a:lnTo>
                  <a:close/>
                </a:path>
              </a:pathLst>
            </a:custGeom>
            <a:noFill/>
            <a:ln w="50800" cmpd="dbl">
              <a:solidFill>
                <a:srgbClr val="00B0F0"/>
              </a:solidFill>
              <a:round/>
              <a:headEnd type="stealth" w="med" len="med"/>
              <a:tailEnd/>
            </a:ln>
          </p:spPr>
          <p:txBody>
            <a:bodyPr/>
            <a:lstStyle/>
            <a:p>
              <a:endParaRPr lang="zh-CN" altLang="en-US" sz="1200"/>
            </a:p>
          </p:txBody>
        </p:sp>
        <p:sp>
          <p:nvSpPr>
            <p:cNvPr id="21" name="Arc 17">
              <a:extLst>
                <a:ext uri="{FF2B5EF4-FFF2-40B4-BE49-F238E27FC236}">
                  <a16:creationId xmlns:a16="http://schemas.microsoft.com/office/drawing/2014/main" xmlns="" id="{A8A5D53A-BEDD-AA19-07AF-063CDC7483DE}"/>
                </a:ext>
              </a:extLst>
            </p:cNvPr>
            <p:cNvSpPr>
              <a:spLocks/>
            </p:cNvSpPr>
            <p:nvPr/>
          </p:nvSpPr>
          <p:spPr bwMode="auto">
            <a:xfrm rot="4786263" flipH="1" flipV="1">
              <a:off x="3150444" y="1317575"/>
              <a:ext cx="531812" cy="895350"/>
            </a:xfrm>
            <a:custGeom>
              <a:avLst/>
              <a:gdLst>
                <a:gd name="G0" fmla="+- 0 0 0"/>
                <a:gd name="G1" fmla="+- 19020 0 0"/>
                <a:gd name="G2" fmla="+- 21600 0 0"/>
                <a:gd name="T0" fmla="*/ 10237 w 21600"/>
                <a:gd name="T1" fmla="*/ 0 h 19020"/>
                <a:gd name="T2" fmla="*/ 21600 w 21600"/>
                <a:gd name="T3" fmla="*/ 19020 h 19020"/>
                <a:gd name="T4" fmla="*/ 0 w 21600"/>
                <a:gd name="T5" fmla="*/ 19020 h 19020"/>
              </a:gdLst>
              <a:ahLst/>
              <a:cxnLst>
                <a:cxn ang="0">
                  <a:pos x="T0" y="T1"/>
                </a:cxn>
                <a:cxn ang="0">
                  <a:pos x="T2" y="T3"/>
                </a:cxn>
                <a:cxn ang="0">
                  <a:pos x="T4" y="T5"/>
                </a:cxn>
              </a:cxnLst>
              <a:rect l="0" t="0" r="r" b="b"/>
              <a:pathLst>
                <a:path w="21600" h="19020" fill="none" extrusionOk="0">
                  <a:moveTo>
                    <a:pt x="10237" y="-1"/>
                  </a:moveTo>
                  <a:cubicBezTo>
                    <a:pt x="17235" y="3766"/>
                    <a:pt x="21600" y="11072"/>
                    <a:pt x="21600" y="19020"/>
                  </a:cubicBezTo>
                </a:path>
                <a:path w="21600" h="19020" stroke="0" extrusionOk="0">
                  <a:moveTo>
                    <a:pt x="10237" y="-1"/>
                  </a:moveTo>
                  <a:cubicBezTo>
                    <a:pt x="17235" y="3766"/>
                    <a:pt x="21600" y="11072"/>
                    <a:pt x="21600" y="19020"/>
                  </a:cubicBezTo>
                  <a:lnTo>
                    <a:pt x="0" y="19020"/>
                  </a:lnTo>
                  <a:close/>
                </a:path>
              </a:pathLst>
            </a:custGeom>
            <a:noFill/>
            <a:ln w="50800" cmpd="dbl">
              <a:solidFill>
                <a:srgbClr val="00B0F0"/>
              </a:solidFill>
              <a:round/>
              <a:headEnd type="stealth" w="med" len="med"/>
              <a:tailEnd/>
            </a:ln>
          </p:spPr>
          <p:txBody>
            <a:bodyPr/>
            <a:lstStyle/>
            <a:p>
              <a:endParaRPr lang="zh-CN" altLang="en-US" sz="1200"/>
            </a:p>
          </p:txBody>
        </p:sp>
        <p:sp>
          <p:nvSpPr>
            <p:cNvPr id="22" name="Arc 18">
              <a:extLst>
                <a:ext uri="{FF2B5EF4-FFF2-40B4-BE49-F238E27FC236}">
                  <a16:creationId xmlns:a16="http://schemas.microsoft.com/office/drawing/2014/main" xmlns="" id="{1256CB32-9271-2988-8259-50A9036BA8E9}"/>
                </a:ext>
              </a:extLst>
            </p:cNvPr>
            <p:cNvSpPr>
              <a:spLocks/>
            </p:cNvSpPr>
            <p:nvPr/>
          </p:nvSpPr>
          <p:spPr bwMode="auto">
            <a:xfrm rot="2579011" flipH="1" flipV="1">
              <a:off x="2009825" y="2607419"/>
              <a:ext cx="552449" cy="730249"/>
            </a:xfrm>
            <a:custGeom>
              <a:avLst/>
              <a:gdLst>
                <a:gd name="G0" fmla="+- 0 0 0"/>
                <a:gd name="G1" fmla="+- 17915 0 0"/>
                <a:gd name="G2" fmla="+- 21600 0 0"/>
                <a:gd name="T0" fmla="*/ 12068 w 21600"/>
                <a:gd name="T1" fmla="*/ 0 h 17915"/>
                <a:gd name="T2" fmla="*/ 21600 w 21600"/>
                <a:gd name="T3" fmla="*/ 17915 h 17915"/>
                <a:gd name="T4" fmla="*/ 0 w 21600"/>
                <a:gd name="T5" fmla="*/ 17915 h 17915"/>
              </a:gdLst>
              <a:ahLst/>
              <a:cxnLst>
                <a:cxn ang="0">
                  <a:pos x="T0" y="T1"/>
                </a:cxn>
                <a:cxn ang="0">
                  <a:pos x="T2" y="T3"/>
                </a:cxn>
                <a:cxn ang="0">
                  <a:pos x="T4" y="T5"/>
                </a:cxn>
              </a:cxnLst>
              <a:rect l="0" t="0" r="r" b="b"/>
              <a:pathLst>
                <a:path w="21600" h="17915" fill="none" extrusionOk="0">
                  <a:moveTo>
                    <a:pt x="12067" y="0"/>
                  </a:moveTo>
                  <a:cubicBezTo>
                    <a:pt x="18027" y="4014"/>
                    <a:pt x="21600" y="10729"/>
                    <a:pt x="21600" y="17915"/>
                  </a:cubicBezTo>
                </a:path>
                <a:path w="21600" h="17915" stroke="0" extrusionOk="0">
                  <a:moveTo>
                    <a:pt x="12067" y="0"/>
                  </a:moveTo>
                  <a:cubicBezTo>
                    <a:pt x="18027" y="4014"/>
                    <a:pt x="21600" y="10729"/>
                    <a:pt x="21600" y="17915"/>
                  </a:cubicBezTo>
                  <a:lnTo>
                    <a:pt x="0" y="17915"/>
                  </a:lnTo>
                  <a:close/>
                </a:path>
              </a:pathLst>
            </a:custGeom>
            <a:noFill/>
            <a:ln w="76200" cmpd="dbl">
              <a:solidFill>
                <a:srgbClr val="FFC000"/>
              </a:solidFill>
              <a:round/>
              <a:headEnd type="stealth" w="med" len="med"/>
              <a:tailEnd/>
            </a:ln>
          </p:spPr>
          <p:txBody>
            <a:bodyPr/>
            <a:lstStyle/>
            <a:p>
              <a:endParaRPr lang="zh-CN" altLang="en-US" sz="1200"/>
            </a:p>
          </p:txBody>
        </p:sp>
        <p:sp>
          <p:nvSpPr>
            <p:cNvPr id="23" name="Arc 19">
              <a:extLst>
                <a:ext uri="{FF2B5EF4-FFF2-40B4-BE49-F238E27FC236}">
                  <a16:creationId xmlns:a16="http://schemas.microsoft.com/office/drawing/2014/main" xmlns="" id="{E8C8BBAB-EEB5-D6DE-2171-7243FB28916E}"/>
                </a:ext>
              </a:extLst>
            </p:cNvPr>
            <p:cNvSpPr>
              <a:spLocks/>
            </p:cNvSpPr>
            <p:nvPr/>
          </p:nvSpPr>
          <p:spPr bwMode="auto">
            <a:xfrm rot="15531429" flipH="1" flipV="1">
              <a:off x="4928444" y="5041849"/>
              <a:ext cx="569913" cy="942975"/>
            </a:xfrm>
            <a:custGeom>
              <a:avLst/>
              <a:gdLst>
                <a:gd name="G0" fmla="+- 0 0 0"/>
                <a:gd name="G1" fmla="+- 18250 0 0"/>
                <a:gd name="G2" fmla="+- 21600 0 0"/>
                <a:gd name="T0" fmla="*/ 11553 w 21600"/>
                <a:gd name="T1" fmla="*/ 0 h 23319"/>
                <a:gd name="T2" fmla="*/ 20997 w 21600"/>
                <a:gd name="T3" fmla="*/ 23319 h 23319"/>
                <a:gd name="T4" fmla="*/ 0 w 21600"/>
                <a:gd name="T5" fmla="*/ 18250 h 23319"/>
              </a:gdLst>
              <a:ahLst/>
              <a:cxnLst>
                <a:cxn ang="0">
                  <a:pos x="T0" y="T1"/>
                </a:cxn>
                <a:cxn ang="0">
                  <a:pos x="T2" y="T3"/>
                </a:cxn>
                <a:cxn ang="0">
                  <a:pos x="T4" y="T5"/>
                </a:cxn>
              </a:cxnLst>
              <a:rect l="0" t="0" r="r" b="b"/>
              <a:pathLst>
                <a:path w="21600" h="23319" fill="none" extrusionOk="0">
                  <a:moveTo>
                    <a:pt x="11553" y="-1"/>
                  </a:moveTo>
                  <a:cubicBezTo>
                    <a:pt x="17808" y="3959"/>
                    <a:pt x="21600" y="10846"/>
                    <a:pt x="21600" y="18250"/>
                  </a:cubicBezTo>
                  <a:cubicBezTo>
                    <a:pt x="21600" y="19957"/>
                    <a:pt x="21397" y="21659"/>
                    <a:pt x="20996" y="23318"/>
                  </a:cubicBezTo>
                </a:path>
                <a:path w="21600" h="23319" stroke="0" extrusionOk="0">
                  <a:moveTo>
                    <a:pt x="11553" y="-1"/>
                  </a:moveTo>
                  <a:cubicBezTo>
                    <a:pt x="17808" y="3959"/>
                    <a:pt x="21600" y="10846"/>
                    <a:pt x="21600" y="18250"/>
                  </a:cubicBezTo>
                  <a:cubicBezTo>
                    <a:pt x="21600" y="19957"/>
                    <a:pt x="21397" y="21659"/>
                    <a:pt x="20996" y="23318"/>
                  </a:cubicBezTo>
                  <a:lnTo>
                    <a:pt x="0" y="18250"/>
                  </a:lnTo>
                  <a:close/>
                </a:path>
              </a:pathLst>
            </a:custGeom>
            <a:noFill/>
            <a:ln w="28575">
              <a:solidFill>
                <a:srgbClr val="333333"/>
              </a:solidFill>
              <a:round/>
              <a:headEnd/>
              <a:tailEnd type="stealth" w="med" len="med"/>
            </a:ln>
          </p:spPr>
          <p:txBody>
            <a:bodyPr/>
            <a:lstStyle/>
            <a:p>
              <a:endParaRPr lang="zh-CN" altLang="en-US" sz="1200"/>
            </a:p>
          </p:txBody>
        </p:sp>
        <p:sp>
          <p:nvSpPr>
            <p:cNvPr id="24" name="Arc 20">
              <a:extLst>
                <a:ext uri="{FF2B5EF4-FFF2-40B4-BE49-F238E27FC236}">
                  <a16:creationId xmlns:a16="http://schemas.microsoft.com/office/drawing/2014/main" xmlns="" id="{BD1D6174-2332-BD3C-CC7E-E1FCF70989A5}"/>
                </a:ext>
              </a:extLst>
            </p:cNvPr>
            <p:cNvSpPr>
              <a:spLocks/>
            </p:cNvSpPr>
            <p:nvPr/>
          </p:nvSpPr>
          <p:spPr bwMode="auto">
            <a:xfrm rot="13232942" flipH="1" flipV="1">
              <a:off x="6002387" y="3948855"/>
              <a:ext cx="569913" cy="706438"/>
            </a:xfrm>
            <a:custGeom>
              <a:avLst/>
              <a:gdLst>
                <a:gd name="G0" fmla="+- 0 0 0"/>
                <a:gd name="G1" fmla="+- 16909 0 0"/>
                <a:gd name="G2" fmla="+- 21600 0 0"/>
                <a:gd name="T0" fmla="*/ 13440 w 21600"/>
                <a:gd name="T1" fmla="*/ 0 h 17361"/>
                <a:gd name="T2" fmla="*/ 21595 w 21600"/>
                <a:gd name="T3" fmla="*/ 17361 h 17361"/>
                <a:gd name="T4" fmla="*/ 0 w 21600"/>
                <a:gd name="T5" fmla="*/ 16909 h 17361"/>
              </a:gdLst>
              <a:ahLst/>
              <a:cxnLst>
                <a:cxn ang="0">
                  <a:pos x="T0" y="T1"/>
                </a:cxn>
                <a:cxn ang="0">
                  <a:pos x="T2" y="T3"/>
                </a:cxn>
                <a:cxn ang="0">
                  <a:pos x="T4" y="T5"/>
                </a:cxn>
              </a:cxnLst>
              <a:rect l="0" t="0" r="r" b="b"/>
              <a:pathLst>
                <a:path w="21600" h="17361" fill="none" extrusionOk="0">
                  <a:moveTo>
                    <a:pt x="13440" y="-1"/>
                  </a:moveTo>
                  <a:cubicBezTo>
                    <a:pt x="18595" y="4097"/>
                    <a:pt x="21600" y="10323"/>
                    <a:pt x="21600" y="16909"/>
                  </a:cubicBezTo>
                  <a:cubicBezTo>
                    <a:pt x="21600" y="17059"/>
                    <a:pt x="21598" y="17210"/>
                    <a:pt x="21595" y="17361"/>
                  </a:cubicBezTo>
                </a:path>
                <a:path w="21600" h="17361" stroke="0" extrusionOk="0">
                  <a:moveTo>
                    <a:pt x="13440" y="-1"/>
                  </a:moveTo>
                  <a:cubicBezTo>
                    <a:pt x="18595" y="4097"/>
                    <a:pt x="21600" y="10323"/>
                    <a:pt x="21600" y="16909"/>
                  </a:cubicBezTo>
                  <a:cubicBezTo>
                    <a:pt x="21600" y="17059"/>
                    <a:pt x="21598" y="17210"/>
                    <a:pt x="21595" y="17361"/>
                  </a:cubicBezTo>
                  <a:lnTo>
                    <a:pt x="0" y="16909"/>
                  </a:lnTo>
                  <a:close/>
                </a:path>
              </a:pathLst>
            </a:custGeom>
            <a:noFill/>
            <a:ln w="28575">
              <a:solidFill>
                <a:srgbClr val="333333"/>
              </a:solidFill>
              <a:round/>
              <a:headEnd/>
              <a:tailEnd type="stealth" w="med" len="med"/>
            </a:ln>
          </p:spPr>
          <p:txBody>
            <a:bodyPr/>
            <a:lstStyle/>
            <a:p>
              <a:endParaRPr lang="zh-CN" altLang="en-US" sz="1200"/>
            </a:p>
          </p:txBody>
        </p:sp>
        <p:sp>
          <p:nvSpPr>
            <p:cNvPr id="25" name="Arc 21">
              <a:extLst>
                <a:ext uri="{FF2B5EF4-FFF2-40B4-BE49-F238E27FC236}">
                  <a16:creationId xmlns:a16="http://schemas.microsoft.com/office/drawing/2014/main" xmlns="" id="{4FD065E7-2C9A-61DB-43C9-EB67D1D100A7}"/>
                </a:ext>
              </a:extLst>
            </p:cNvPr>
            <p:cNvSpPr>
              <a:spLocks/>
            </p:cNvSpPr>
            <p:nvPr/>
          </p:nvSpPr>
          <p:spPr bwMode="auto">
            <a:xfrm rot="18297482" flipH="1" flipV="1">
              <a:off x="3226644" y="5127574"/>
              <a:ext cx="571500" cy="792163"/>
            </a:xfrm>
            <a:custGeom>
              <a:avLst/>
              <a:gdLst>
                <a:gd name="G0" fmla="+- 0 0 0"/>
                <a:gd name="G1" fmla="+- 16484 0 0"/>
                <a:gd name="G2" fmla="+- 21600 0 0"/>
                <a:gd name="T0" fmla="*/ 13958 w 21600"/>
                <a:gd name="T1" fmla="*/ 0 h 22253"/>
                <a:gd name="T2" fmla="*/ 20815 w 21600"/>
                <a:gd name="T3" fmla="*/ 22253 h 22253"/>
                <a:gd name="T4" fmla="*/ 0 w 21600"/>
                <a:gd name="T5" fmla="*/ 16484 h 22253"/>
              </a:gdLst>
              <a:ahLst/>
              <a:cxnLst>
                <a:cxn ang="0">
                  <a:pos x="T0" y="T1"/>
                </a:cxn>
                <a:cxn ang="0">
                  <a:pos x="T2" y="T3"/>
                </a:cxn>
                <a:cxn ang="0">
                  <a:pos x="T4" y="T5"/>
                </a:cxn>
              </a:cxnLst>
              <a:rect l="0" t="0" r="r" b="b"/>
              <a:pathLst>
                <a:path w="21600" h="22253" fill="none" extrusionOk="0">
                  <a:moveTo>
                    <a:pt x="13958" y="-1"/>
                  </a:moveTo>
                  <a:cubicBezTo>
                    <a:pt x="18804" y="4103"/>
                    <a:pt x="21600" y="10133"/>
                    <a:pt x="21600" y="16484"/>
                  </a:cubicBezTo>
                  <a:cubicBezTo>
                    <a:pt x="21600" y="18433"/>
                    <a:pt x="21336" y="20374"/>
                    <a:pt x="20815" y="22253"/>
                  </a:cubicBezTo>
                </a:path>
                <a:path w="21600" h="22253" stroke="0" extrusionOk="0">
                  <a:moveTo>
                    <a:pt x="13958" y="-1"/>
                  </a:moveTo>
                  <a:cubicBezTo>
                    <a:pt x="18804" y="4103"/>
                    <a:pt x="21600" y="10133"/>
                    <a:pt x="21600" y="16484"/>
                  </a:cubicBezTo>
                  <a:cubicBezTo>
                    <a:pt x="21600" y="18433"/>
                    <a:pt x="21336" y="20374"/>
                    <a:pt x="20815" y="22253"/>
                  </a:cubicBezTo>
                  <a:lnTo>
                    <a:pt x="0" y="16484"/>
                  </a:lnTo>
                  <a:close/>
                </a:path>
              </a:pathLst>
            </a:custGeom>
            <a:noFill/>
            <a:ln w="28575">
              <a:solidFill>
                <a:srgbClr val="333333"/>
              </a:solidFill>
              <a:round/>
              <a:headEnd/>
              <a:tailEnd type="stealth" w="med" len="med"/>
            </a:ln>
          </p:spPr>
          <p:txBody>
            <a:bodyPr/>
            <a:lstStyle/>
            <a:p>
              <a:endParaRPr lang="zh-CN" altLang="en-US" sz="1200"/>
            </a:p>
          </p:txBody>
        </p:sp>
        <p:sp>
          <p:nvSpPr>
            <p:cNvPr id="26" name="Arc 22">
              <a:extLst>
                <a:ext uri="{FF2B5EF4-FFF2-40B4-BE49-F238E27FC236}">
                  <a16:creationId xmlns:a16="http://schemas.microsoft.com/office/drawing/2014/main" xmlns="" id="{C3E17E9A-4804-D37B-DA4F-5E1AFC83B7E5}"/>
                </a:ext>
              </a:extLst>
            </p:cNvPr>
            <p:cNvSpPr>
              <a:spLocks/>
            </p:cNvSpPr>
            <p:nvPr/>
          </p:nvSpPr>
          <p:spPr bwMode="auto">
            <a:xfrm rot="21144835" flipH="1" flipV="1">
              <a:off x="2001888" y="4074269"/>
              <a:ext cx="571500" cy="812800"/>
            </a:xfrm>
            <a:custGeom>
              <a:avLst/>
              <a:gdLst>
                <a:gd name="G0" fmla="+- 0 0 0"/>
                <a:gd name="G1" fmla="+- 16484 0 0"/>
                <a:gd name="G2" fmla="+- 21600 0 0"/>
                <a:gd name="T0" fmla="*/ 13958 w 21600"/>
                <a:gd name="T1" fmla="*/ 0 h 20035"/>
                <a:gd name="T2" fmla="*/ 21306 w 21600"/>
                <a:gd name="T3" fmla="*/ 20035 h 20035"/>
                <a:gd name="T4" fmla="*/ 0 w 21600"/>
                <a:gd name="T5" fmla="*/ 16484 h 20035"/>
              </a:gdLst>
              <a:ahLst/>
              <a:cxnLst>
                <a:cxn ang="0">
                  <a:pos x="T0" y="T1"/>
                </a:cxn>
                <a:cxn ang="0">
                  <a:pos x="T2" y="T3"/>
                </a:cxn>
                <a:cxn ang="0">
                  <a:pos x="T4" y="T5"/>
                </a:cxn>
              </a:cxnLst>
              <a:rect l="0" t="0" r="r" b="b"/>
              <a:pathLst>
                <a:path w="21600" h="20035" fill="none" extrusionOk="0">
                  <a:moveTo>
                    <a:pt x="13958" y="-1"/>
                  </a:moveTo>
                  <a:cubicBezTo>
                    <a:pt x="18804" y="4103"/>
                    <a:pt x="21600" y="10133"/>
                    <a:pt x="21600" y="16484"/>
                  </a:cubicBezTo>
                  <a:cubicBezTo>
                    <a:pt x="21600" y="17673"/>
                    <a:pt x="21501" y="18861"/>
                    <a:pt x="21306" y="20035"/>
                  </a:cubicBezTo>
                </a:path>
                <a:path w="21600" h="20035" stroke="0" extrusionOk="0">
                  <a:moveTo>
                    <a:pt x="13958" y="-1"/>
                  </a:moveTo>
                  <a:cubicBezTo>
                    <a:pt x="18804" y="4103"/>
                    <a:pt x="21600" y="10133"/>
                    <a:pt x="21600" y="16484"/>
                  </a:cubicBezTo>
                  <a:cubicBezTo>
                    <a:pt x="21600" y="17673"/>
                    <a:pt x="21501" y="18861"/>
                    <a:pt x="21306" y="20035"/>
                  </a:cubicBezTo>
                  <a:lnTo>
                    <a:pt x="0" y="16484"/>
                  </a:lnTo>
                  <a:close/>
                </a:path>
              </a:pathLst>
            </a:custGeom>
            <a:noFill/>
            <a:ln w="28575">
              <a:solidFill>
                <a:srgbClr val="333333"/>
              </a:solidFill>
              <a:round/>
              <a:headEnd/>
              <a:tailEnd type="stealth" w="med" len="med"/>
            </a:ln>
          </p:spPr>
          <p:txBody>
            <a:bodyPr/>
            <a:lstStyle/>
            <a:p>
              <a:endParaRPr lang="zh-CN" altLang="en-US" sz="1200"/>
            </a:p>
          </p:txBody>
        </p:sp>
        <p:sp>
          <p:nvSpPr>
            <p:cNvPr id="27" name="Text Box 23">
              <a:extLst>
                <a:ext uri="{FF2B5EF4-FFF2-40B4-BE49-F238E27FC236}">
                  <a16:creationId xmlns:a16="http://schemas.microsoft.com/office/drawing/2014/main" xmlns="" id="{7F088D31-EF71-8592-013B-55ABB0D159BB}"/>
                </a:ext>
              </a:extLst>
            </p:cNvPr>
            <p:cNvSpPr txBox="1">
              <a:spLocks noChangeArrowheads="1"/>
            </p:cNvSpPr>
            <p:nvPr/>
          </p:nvSpPr>
          <p:spPr bwMode="auto">
            <a:xfrm rot="20691541">
              <a:off x="6588175" y="4233019"/>
              <a:ext cx="815975" cy="444501"/>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源泉</a:t>
              </a:r>
              <a:endParaRPr lang="zh-CN" altLang="en-US" sz="1200">
                <a:ea typeface="宋体" charset="-122"/>
              </a:endParaRPr>
            </a:p>
          </p:txBody>
        </p:sp>
        <p:sp>
          <p:nvSpPr>
            <p:cNvPr id="28" name="Text Box 24">
              <a:extLst>
                <a:ext uri="{FF2B5EF4-FFF2-40B4-BE49-F238E27FC236}">
                  <a16:creationId xmlns:a16="http://schemas.microsoft.com/office/drawing/2014/main" xmlns="" id="{276ADFC3-1ECB-275E-2FCE-0E72A1091E26}"/>
                </a:ext>
              </a:extLst>
            </p:cNvPr>
            <p:cNvSpPr txBox="1">
              <a:spLocks noChangeArrowheads="1"/>
            </p:cNvSpPr>
            <p:nvPr/>
          </p:nvSpPr>
          <p:spPr bwMode="auto">
            <a:xfrm rot="20691541">
              <a:off x="6516737" y="2501056"/>
              <a:ext cx="815975" cy="444501"/>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确定</a:t>
              </a:r>
              <a:endParaRPr lang="zh-CN" altLang="en-US" sz="1200">
                <a:ea typeface="宋体" charset="-122"/>
              </a:endParaRPr>
            </a:p>
          </p:txBody>
        </p:sp>
        <p:sp>
          <p:nvSpPr>
            <p:cNvPr id="29" name="Text Box 25">
              <a:extLst>
                <a:ext uri="{FF2B5EF4-FFF2-40B4-BE49-F238E27FC236}">
                  <a16:creationId xmlns:a16="http://schemas.microsoft.com/office/drawing/2014/main" xmlns="" id="{1CC428E3-A009-C904-069A-085E691D78C1}"/>
                </a:ext>
              </a:extLst>
            </p:cNvPr>
            <p:cNvSpPr txBox="1">
              <a:spLocks noChangeArrowheads="1"/>
            </p:cNvSpPr>
            <p:nvPr/>
          </p:nvSpPr>
          <p:spPr bwMode="auto">
            <a:xfrm rot="20691541">
              <a:off x="5173713" y="1134219"/>
              <a:ext cx="815975" cy="444501"/>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寻求</a:t>
              </a:r>
              <a:endParaRPr lang="zh-CN" altLang="en-US" sz="1200">
                <a:ea typeface="宋体" charset="-122"/>
              </a:endParaRPr>
            </a:p>
          </p:txBody>
        </p:sp>
        <p:sp>
          <p:nvSpPr>
            <p:cNvPr id="30" name="Text Box 26">
              <a:extLst>
                <a:ext uri="{FF2B5EF4-FFF2-40B4-BE49-F238E27FC236}">
                  <a16:creationId xmlns:a16="http://schemas.microsoft.com/office/drawing/2014/main" xmlns="" id="{22B9BF42-F684-B9A5-6928-230A25C62F43}"/>
                </a:ext>
              </a:extLst>
            </p:cNvPr>
            <p:cNvSpPr txBox="1">
              <a:spLocks noChangeArrowheads="1"/>
            </p:cNvSpPr>
            <p:nvPr/>
          </p:nvSpPr>
          <p:spPr bwMode="auto">
            <a:xfrm rot="20691541">
              <a:off x="2949625" y="1162794"/>
              <a:ext cx="811212" cy="366712"/>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设计</a:t>
              </a:r>
              <a:endParaRPr lang="zh-CN" altLang="en-US" sz="1200">
                <a:ea typeface="宋体" charset="-122"/>
              </a:endParaRPr>
            </a:p>
          </p:txBody>
        </p:sp>
        <p:sp>
          <p:nvSpPr>
            <p:cNvPr id="31" name="Text Box 27">
              <a:extLst>
                <a:ext uri="{FF2B5EF4-FFF2-40B4-BE49-F238E27FC236}">
                  <a16:creationId xmlns:a16="http://schemas.microsoft.com/office/drawing/2014/main" xmlns="" id="{073877BF-3D9B-1714-D9FE-97320CF4B87B}"/>
                </a:ext>
              </a:extLst>
            </p:cNvPr>
            <p:cNvSpPr txBox="1">
              <a:spLocks noChangeArrowheads="1"/>
            </p:cNvSpPr>
            <p:nvPr/>
          </p:nvSpPr>
          <p:spPr bwMode="auto">
            <a:xfrm rot="20691541">
              <a:off x="1392287" y="2585194"/>
              <a:ext cx="815975" cy="447674"/>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发现</a:t>
              </a:r>
              <a:endParaRPr lang="zh-CN" altLang="en-US" sz="1200">
                <a:ea typeface="宋体" charset="-122"/>
              </a:endParaRPr>
            </a:p>
          </p:txBody>
        </p:sp>
        <p:sp>
          <p:nvSpPr>
            <p:cNvPr id="32" name="Text Box 28">
              <a:extLst>
                <a:ext uri="{FF2B5EF4-FFF2-40B4-BE49-F238E27FC236}">
                  <a16:creationId xmlns:a16="http://schemas.microsoft.com/office/drawing/2014/main" xmlns="" id="{8A3E46E5-0F42-59D3-473E-0145B7785109}"/>
                </a:ext>
              </a:extLst>
            </p:cNvPr>
            <p:cNvSpPr txBox="1">
              <a:spLocks noChangeArrowheads="1"/>
            </p:cNvSpPr>
            <p:nvPr/>
          </p:nvSpPr>
          <p:spPr bwMode="auto">
            <a:xfrm rot="20691541">
              <a:off x="2867074" y="5795120"/>
              <a:ext cx="815975" cy="398462"/>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实施</a:t>
              </a:r>
              <a:endParaRPr lang="zh-CN" altLang="en-US" sz="1200">
                <a:ea typeface="宋体" charset="-122"/>
              </a:endParaRPr>
            </a:p>
          </p:txBody>
        </p:sp>
        <p:sp>
          <p:nvSpPr>
            <p:cNvPr id="33" name="Text Box 29">
              <a:extLst>
                <a:ext uri="{FF2B5EF4-FFF2-40B4-BE49-F238E27FC236}">
                  <a16:creationId xmlns:a16="http://schemas.microsoft.com/office/drawing/2014/main" xmlns="" id="{DA26B39B-3CDF-8626-0D1A-0CE2E9EEAA7D}"/>
                </a:ext>
              </a:extLst>
            </p:cNvPr>
            <p:cNvSpPr txBox="1">
              <a:spLocks noChangeArrowheads="1"/>
            </p:cNvSpPr>
            <p:nvPr/>
          </p:nvSpPr>
          <p:spPr bwMode="auto">
            <a:xfrm rot="20691541">
              <a:off x="1392287" y="4413995"/>
              <a:ext cx="815975" cy="400050"/>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清除</a:t>
              </a:r>
              <a:endParaRPr lang="zh-CN" altLang="en-US" sz="1200">
                <a:ea typeface="宋体" charset="-122"/>
              </a:endParaRPr>
            </a:p>
          </p:txBody>
        </p:sp>
      </p:grpSp>
    </p:spTree>
    <p:extLst>
      <p:ext uri="{BB962C8B-B14F-4D97-AF65-F5344CB8AC3E}">
        <p14:creationId xmlns:p14="http://schemas.microsoft.com/office/powerpoint/2010/main" val="3099686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p:cNvPicPr>
            <a:picLocks noChangeAspect="1" noChangeArrowheads="1"/>
          </p:cNvPicPr>
          <p:nvPr/>
        </p:nvPicPr>
        <p:blipFill>
          <a:blip r:embed="rId3"/>
          <a:srcRect/>
          <a:stretch>
            <a:fillRect/>
          </a:stretch>
        </p:blipFill>
        <p:spPr bwMode="auto">
          <a:xfrm>
            <a:off x="4868466" y="3057525"/>
            <a:ext cx="2672953" cy="1928813"/>
          </a:xfrm>
          <a:prstGeom prst="rect">
            <a:avLst/>
          </a:prstGeom>
          <a:noFill/>
          <a:ln w="9525">
            <a:noFill/>
            <a:miter lim="800000"/>
            <a:headEnd/>
            <a:tailEnd/>
          </a:ln>
        </p:spPr>
      </p:pic>
      <p:sp>
        <p:nvSpPr>
          <p:cNvPr id="4" name="Text Box 4"/>
          <p:cNvSpPr txBox="1">
            <a:spLocks noChangeArrowheads="1"/>
          </p:cNvSpPr>
          <p:nvPr/>
        </p:nvSpPr>
        <p:spPr bwMode="auto">
          <a:xfrm>
            <a:off x="1601391" y="4569619"/>
            <a:ext cx="2968228" cy="394051"/>
          </a:xfrm>
          <a:prstGeom prst="rect">
            <a:avLst/>
          </a:prstGeom>
          <a:noFill/>
          <a:ln w="9525">
            <a:noFill/>
            <a:miter lim="800000"/>
            <a:headEnd/>
            <a:tailEnd/>
          </a:ln>
        </p:spPr>
        <p:txBody>
          <a:bodyPr lIns="67500" tIns="35100" rIns="67500" bIns="35100">
            <a:spAutoFit/>
          </a:bodyPr>
          <a:lstStyle/>
          <a:p>
            <a:pPr eaLnBrk="0" hangingPunct="0"/>
            <a:r>
              <a:rPr kumimoji="1" lang="de-DE" altLang="zh-CN" sz="1050" b="1">
                <a:solidFill>
                  <a:schemeClr val="accent2"/>
                </a:solidFill>
                <a:hlinkClick r:id="rId4"/>
              </a:rPr>
              <a:t>http://news.163.com/07/1217/01/3VSLHQ4E00011229.html</a:t>
            </a:r>
            <a:endParaRPr kumimoji="1" lang="zh-TW" altLang="en-US" sz="1050" b="1"/>
          </a:p>
        </p:txBody>
      </p:sp>
      <p:pic>
        <p:nvPicPr>
          <p:cNvPr id="29699" name="Picture 3"/>
          <p:cNvPicPr>
            <a:picLocks noChangeAspect="1" noChangeArrowheads="1"/>
          </p:cNvPicPr>
          <p:nvPr/>
        </p:nvPicPr>
        <p:blipFill>
          <a:blip r:embed="rId5"/>
          <a:srcRect/>
          <a:stretch>
            <a:fillRect/>
          </a:stretch>
        </p:blipFill>
        <p:spPr bwMode="auto">
          <a:xfrm>
            <a:off x="4868466" y="1140619"/>
            <a:ext cx="2665809" cy="1907381"/>
          </a:xfrm>
          <a:prstGeom prst="rect">
            <a:avLst/>
          </a:prstGeom>
          <a:noFill/>
          <a:ln w="9525">
            <a:noFill/>
            <a:miter lim="800000"/>
            <a:headEnd/>
            <a:tailEnd/>
          </a:ln>
        </p:spPr>
      </p:pic>
      <p:sp>
        <p:nvSpPr>
          <p:cNvPr id="130056" name="Text Box 8"/>
          <p:cNvSpPr txBox="1">
            <a:spLocks noChangeArrowheads="1"/>
          </p:cNvSpPr>
          <p:nvPr/>
        </p:nvSpPr>
        <p:spPr bwMode="auto">
          <a:xfrm>
            <a:off x="1277541" y="1113235"/>
            <a:ext cx="3618309" cy="2918075"/>
          </a:xfrm>
          <a:prstGeom prst="rect">
            <a:avLst/>
          </a:prstGeom>
          <a:noFill/>
          <a:ln w="9525">
            <a:noFill/>
            <a:miter lim="800000"/>
            <a:headEnd/>
            <a:tailEnd/>
          </a:ln>
          <a:effectLst/>
        </p:spPr>
        <p:txBody>
          <a:bodyPr lIns="67500" tIns="35100" rIns="67500" bIns="35100">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en-US" altLang="zh-CN" dirty="0">
                <a:ea typeface="楷体"/>
                <a:cs typeface="楷体"/>
              </a:rPr>
              <a:t>2006</a:t>
            </a:r>
            <a:r>
              <a:rPr lang="zh-CN" altLang="en-US" dirty="0">
                <a:ea typeface="楷体"/>
                <a:cs typeface="楷体"/>
              </a:rPr>
              <a:t>年</a:t>
            </a:r>
            <a:r>
              <a:rPr lang="en-US" altLang="zh-CN" dirty="0">
                <a:ea typeface="楷体"/>
                <a:cs typeface="楷体"/>
              </a:rPr>
              <a:t>4</a:t>
            </a:r>
            <a:r>
              <a:rPr lang="zh-CN" altLang="en-US" dirty="0">
                <a:ea typeface="楷体"/>
                <a:cs typeface="楷体"/>
              </a:rPr>
              <a:t>月</a:t>
            </a:r>
            <a:r>
              <a:rPr lang="en-US" altLang="zh-CN" dirty="0">
                <a:ea typeface="楷体"/>
                <a:cs typeface="楷体"/>
              </a:rPr>
              <a:t>21</a:t>
            </a:r>
            <a:r>
              <a:rPr lang="zh-CN" altLang="en-US" dirty="0">
                <a:ea typeface="楷体"/>
                <a:cs typeface="楷体"/>
              </a:rPr>
              <a:t>日晚</a:t>
            </a:r>
            <a:r>
              <a:rPr lang="en-US" altLang="zh-CN" dirty="0">
                <a:ea typeface="楷体"/>
                <a:cs typeface="楷体"/>
              </a:rPr>
              <a:t>10</a:t>
            </a:r>
            <a:r>
              <a:rPr lang="zh-CN" altLang="en-US" dirty="0">
                <a:ea typeface="楷体"/>
                <a:cs typeface="楷体"/>
              </a:rPr>
              <a:t>时，许霆来到广州天河区黄埔大道某银行的</a:t>
            </a:r>
            <a:r>
              <a:rPr lang="en-US" altLang="zh-CN" dirty="0">
                <a:ea typeface="楷体"/>
                <a:cs typeface="楷体"/>
              </a:rPr>
              <a:t>ATM</a:t>
            </a:r>
            <a:r>
              <a:rPr lang="zh-CN" altLang="en-US" dirty="0">
                <a:ea typeface="楷体"/>
                <a:cs typeface="楷体"/>
              </a:rPr>
              <a:t>取款机取款。结果取出</a:t>
            </a:r>
            <a:r>
              <a:rPr lang="en-US" altLang="zh-CN" dirty="0">
                <a:ea typeface="楷体"/>
                <a:cs typeface="楷体"/>
              </a:rPr>
              <a:t>1000</a:t>
            </a:r>
            <a:r>
              <a:rPr lang="zh-CN" altLang="en-US" dirty="0">
                <a:ea typeface="楷体"/>
                <a:cs typeface="楷体"/>
              </a:rPr>
              <a:t>元后，银行卡账户里只被扣</a:t>
            </a:r>
            <a:r>
              <a:rPr lang="en-US" altLang="zh-CN" dirty="0">
                <a:ea typeface="楷体"/>
                <a:cs typeface="楷体"/>
              </a:rPr>
              <a:t>1</a:t>
            </a:r>
            <a:r>
              <a:rPr lang="zh-CN" altLang="en-US" dirty="0">
                <a:ea typeface="楷体"/>
                <a:cs typeface="楷体"/>
              </a:rPr>
              <a:t>元，许霆先后取款</a:t>
            </a:r>
            <a:r>
              <a:rPr lang="en-US" altLang="zh-CN" dirty="0">
                <a:ea typeface="楷体"/>
                <a:cs typeface="楷体"/>
              </a:rPr>
              <a:t>171</a:t>
            </a:r>
            <a:r>
              <a:rPr lang="zh-CN" altLang="en-US" dirty="0">
                <a:ea typeface="楷体"/>
                <a:cs typeface="楷体"/>
              </a:rPr>
              <a:t>笔，合计</a:t>
            </a:r>
            <a:r>
              <a:rPr lang="en-US" altLang="zh-CN" dirty="0">
                <a:ea typeface="楷体"/>
                <a:cs typeface="楷体"/>
              </a:rPr>
              <a:t>17.5</a:t>
            </a:r>
            <a:r>
              <a:rPr lang="zh-CN" altLang="en-US" dirty="0">
                <a:ea typeface="楷体"/>
                <a:cs typeface="楷体"/>
              </a:rPr>
              <a:t>万元。许霆潜逃一年后被抓获，以盗窃罪被判无期徒刑，后改判为</a:t>
            </a:r>
            <a:r>
              <a:rPr lang="en-US" altLang="zh-CN" dirty="0">
                <a:ea typeface="楷体"/>
                <a:cs typeface="楷体"/>
              </a:rPr>
              <a:t>5</a:t>
            </a:r>
            <a:r>
              <a:rPr lang="zh-CN" altLang="en-US" dirty="0">
                <a:ea typeface="楷体"/>
                <a:cs typeface="楷体"/>
              </a:rPr>
              <a:t>年有期徒刑。</a:t>
            </a:r>
          </a:p>
        </p:txBody>
      </p:sp>
      <p:sp>
        <p:nvSpPr>
          <p:cNvPr id="7" name="标题 6"/>
          <p:cNvSpPr>
            <a:spLocks noGrp="1"/>
          </p:cNvSpPr>
          <p:nvPr>
            <p:ph type="title" idx="4294967295"/>
          </p:nvPr>
        </p:nvSpPr>
        <p:spPr>
          <a:xfrm>
            <a:off x="1547812" y="250032"/>
            <a:ext cx="5616179" cy="756047"/>
          </a:xfrm>
        </p:spPr>
        <p:txBody>
          <a:bodyPr vert="horz" lIns="91440" tIns="0" rIns="91440" bIns="0" rtlCol="0" anchor="t">
            <a:normAutofit/>
          </a:bodyPr>
          <a:lstStyle/>
          <a:p>
            <a:pPr marL="400050" indent="-266700" algn="ctr">
              <a:lnSpc>
                <a:spcPct val="150000"/>
              </a:lnSpc>
              <a:defRPr/>
            </a:pPr>
            <a:r>
              <a:rPr lang="zh-CN" altLang="en-US" sz="2700" b="1" dirty="0">
                <a:latin typeface="+mj-ea"/>
              </a:rPr>
              <a:t>是软件的错误将许霆送进了监狱？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0056"/>
                                        </p:tgtEl>
                                        <p:attrNameLst>
                                          <p:attrName>style.visibility</p:attrName>
                                        </p:attrNameLst>
                                      </p:cBhvr>
                                      <p:to>
                                        <p:strVal val="visible"/>
                                      </p:to>
                                    </p:set>
                                    <p:anim calcmode="lin" valueType="num">
                                      <p:cBhvr additive="base">
                                        <p:cTn id="7" dur="500" fill="hold"/>
                                        <p:tgtEl>
                                          <p:spTgt spid="130056"/>
                                        </p:tgtEl>
                                        <p:attrNameLst>
                                          <p:attrName>ppt_x</p:attrName>
                                        </p:attrNameLst>
                                      </p:cBhvr>
                                      <p:tavLst>
                                        <p:tav tm="0">
                                          <p:val>
                                            <p:strVal val="1+#ppt_w/2"/>
                                          </p:val>
                                        </p:tav>
                                        <p:tav tm="100000">
                                          <p:val>
                                            <p:strVal val="#ppt_x"/>
                                          </p:val>
                                        </p:tav>
                                      </p:tavLst>
                                    </p:anim>
                                    <p:anim calcmode="lin" valueType="num">
                                      <p:cBhvr additive="base">
                                        <p:cTn id="8" dur="500" fill="hold"/>
                                        <p:tgtEl>
                                          <p:spTgt spid="1300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00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61B840-0825-AF03-ABA1-C8A8EFF92885}"/>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xmlns="" id="{ACCE59A4-E3D2-0E9F-31EF-317A42777339}"/>
              </a:ext>
            </a:extLst>
          </p:cNvPr>
          <p:cNvSpPr>
            <a:spLocks noGrp="1"/>
          </p:cNvSpPr>
          <p:nvPr>
            <p:ph type="body" sz="quarter" idx="11"/>
          </p:nvPr>
        </p:nvSpPr>
        <p:spPr/>
        <p:txBody>
          <a:bodyPr>
            <a:normAutofit fontScale="47500" lnSpcReduction="20000"/>
          </a:bodyPr>
          <a:lstStyle/>
          <a:p>
            <a:pPr algn="l"/>
            <a:r>
              <a:rPr lang="zh-CN" altLang="en-US" sz="2400" b="1" dirty="0">
                <a:solidFill>
                  <a:srgbClr val="191B1F"/>
                </a:solidFill>
                <a:latin typeface="-apple-system"/>
              </a:rPr>
              <a:t>医用输液泵的致命缺陷</a:t>
            </a:r>
          </a:p>
          <a:p>
            <a:pPr algn="l"/>
            <a:r>
              <a:rPr lang="en-US" altLang="zh-CN" sz="2400" dirty="0">
                <a:solidFill>
                  <a:srgbClr val="191B1F"/>
                </a:solidFill>
                <a:latin typeface="-apple-system"/>
              </a:rPr>
              <a:t>CareFusion </a:t>
            </a:r>
            <a:r>
              <a:rPr lang="zh-CN" altLang="en-US" sz="2400" dirty="0">
                <a:solidFill>
                  <a:srgbClr val="191B1F"/>
                </a:solidFill>
                <a:latin typeface="-apple-system"/>
              </a:rPr>
              <a:t>公司为全球一些顶级医院设计和制造了先进的医疗设备。不幸的是，他们也有相当数量的召回事件。</a:t>
            </a:r>
          </a:p>
          <a:p>
            <a:pPr algn="l"/>
            <a:r>
              <a:rPr lang="en-US" altLang="zh-CN" sz="2400" dirty="0">
                <a:solidFill>
                  <a:srgbClr val="191B1F"/>
                </a:solidFill>
                <a:latin typeface="-apple-system"/>
              </a:rPr>
              <a:t>2015 </a:t>
            </a:r>
            <a:r>
              <a:rPr lang="zh-CN" altLang="en-US" sz="2400" dirty="0">
                <a:solidFill>
                  <a:srgbClr val="191B1F"/>
                </a:solidFill>
                <a:latin typeface="-apple-system"/>
              </a:rPr>
              <a:t>年，旨在自动向医院患者输送液体和药品的 </a:t>
            </a:r>
            <a:r>
              <a:rPr lang="en-US" altLang="zh-CN" sz="2400" dirty="0">
                <a:solidFill>
                  <a:srgbClr val="191B1F"/>
                </a:solidFill>
                <a:latin typeface="-apple-system"/>
              </a:rPr>
              <a:t>CareFusion Alaris </a:t>
            </a:r>
            <a:r>
              <a:rPr lang="zh-CN" altLang="en-US" sz="2400" dirty="0">
                <a:solidFill>
                  <a:srgbClr val="191B1F"/>
                </a:solidFill>
                <a:latin typeface="-apple-system"/>
              </a:rPr>
              <a:t>输液泵出现了软件错误，导致该泵延迟输液。幸好这个问题很早就被发现了，否则后果可能会很可怕</a:t>
            </a:r>
            <a:r>
              <a:rPr lang="en-US" altLang="zh-CN" sz="2400" dirty="0">
                <a:solidFill>
                  <a:srgbClr val="191B1F"/>
                </a:solidFill>
                <a:latin typeface="-apple-system"/>
              </a:rPr>
              <a:t>——</a:t>
            </a:r>
            <a:r>
              <a:rPr lang="zh-CN" altLang="en-US" sz="2400" dirty="0">
                <a:solidFill>
                  <a:srgbClr val="191B1F"/>
                </a:solidFill>
                <a:latin typeface="-apple-system"/>
              </a:rPr>
              <a:t>可能导致意外过量用药。</a:t>
            </a:r>
            <a:r>
              <a:rPr lang="en-US" altLang="zh-CN" sz="2400" dirty="0">
                <a:solidFill>
                  <a:srgbClr val="191B1F"/>
                </a:solidFill>
                <a:latin typeface="-apple-system"/>
              </a:rPr>
              <a:t>CareFusion </a:t>
            </a:r>
            <a:r>
              <a:rPr lang="zh-CN" altLang="en-US" sz="2400" dirty="0">
                <a:solidFill>
                  <a:srgbClr val="191B1F"/>
                </a:solidFill>
                <a:latin typeface="-apple-system"/>
              </a:rPr>
              <a:t>公司发布通告，召回整个生产线的单独呼吸机。问题是什么呢？可能是一个能导致病人窒息的软件缺陷。</a:t>
            </a:r>
            <a:endParaRPr lang="en-US" altLang="zh-CN" sz="2400" dirty="0">
              <a:solidFill>
                <a:srgbClr val="191B1F"/>
              </a:solidFill>
              <a:latin typeface="-apple-system"/>
            </a:endParaRPr>
          </a:p>
          <a:p>
            <a:pPr algn="l"/>
            <a:endParaRPr lang="en-US" altLang="zh-CN" sz="2400" b="1" dirty="0">
              <a:solidFill>
                <a:srgbClr val="191B1F"/>
              </a:solidFill>
              <a:latin typeface="-apple-system"/>
            </a:endParaRPr>
          </a:p>
          <a:p>
            <a:pPr algn="l"/>
            <a:r>
              <a:rPr lang="zh-CN" altLang="en-US" sz="2400" b="1" dirty="0">
                <a:solidFill>
                  <a:srgbClr val="191B1F"/>
                </a:solidFill>
                <a:latin typeface="-apple-system"/>
              </a:rPr>
              <a:t>医院计算机故障</a:t>
            </a:r>
          </a:p>
          <a:p>
            <a:pPr algn="l"/>
            <a:r>
              <a:rPr lang="zh-CN" altLang="en-US" sz="2400" dirty="0">
                <a:solidFill>
                  <a:srgbClr val="191B1F"/>
                </a:solidFill>
                <a:latin typeface="-apple-system"/>
              </a:rPr>
              <a:t>同样在 </a:t>
            </a:r>
            <a:r>
              <a:rPr lang="en-US" altLang="zh-CN" sz="2400" dirty="0">
                <a:solidFill>
                  <a:srgbClr val="191B1F"/>
                </a:solidFill>
                <a:latin typeface="-apple-system"/>
              </a:rPr>
              <a:t>2018 </a:t>
            </a:r>
            <a:r>
              <a:rPr lang="zh-CN" altLang="en-US" sz="2400" dirty="0">
                <a:solidFill>
                  <a:srgbClr val="191B1F"/>
                </a:solidFill>
                <a:latin typeface="-apple-system"/>
              </a:rPr>
              <a:t>年，威尔士国家卫生服务系统（</a:t>
            </a:r>
            <a:r>
              <a:rPr lang="en-US" altLang="zh-CN" sz="2400" dirty="0">
                <a:solidFill>
                  <a:srgbClr val="191B1F"/>
                </a:solidFill>
                <a:latin typeface="-apple-system"/>
              </a:rPr>
              <a:t>Wales National Health Service</a:t>
            </a:r>
            <a:r>
              <a:rPr lang="zh-CN" altLang="en-US" sz="2400" dirty="0">
                <a:solidFill>
                  <a:srgbClr val="191B1F"/>
                </a:solidFill>
                <a:latin typeface="-apple-system"/>
              </a:rPr>
              <a:t>，</a:t>
            </a:r>
            <a:r>
              <a:rPr lang="en-US" altLang="zh-CN" sz="2400" dirty="0">
                <a:solidFill>
                  <a:srgbClr val="191B1F"/>
                </a:solidFill>
                <a:latin typeface="-apple-system"/>
              </a:rPr>
              <a:t>NHS</a:t>
            </a:r>
            <a:r>
              <a:rPr lang="zh-CN" altLang="en-US" sz="2400" dirty="0">
                <a:solidFill>
                  <a:srgbClr val="191B1F"/>
                </a:solidFill>
                <a:latin typeface="-apple-system"/>
              </a:rPr>
              <a:t>）经历了一次大规模的计算机故障，导致了患者文件的访问问题。在许多医院和设施里，医生无法看到患者的档案，这意味着他们无法获得 </a:t>
            </a:r>
            <a:r>
              <a:rPr lang="en-US" altLang="zh-CN" sz="2400" dirty="0">
                <a:solidFill>
                  <a:srgbClr val="191B1F"/>
                </a:solidFill>
                <a:latin typeface="-apple-system"/>
              </a:rPr>
              <a:t>X </a:t>
            </a:r>
            <a:r>
              <a:rPr lang="zh-CN" altLang="en-US" sz="2400" dirty="0">
                <a:solidFill>
                  <a:srgbClr val="191B1F"/>
                </a:solidFill>
                <a:latin typeface="-apple-system"/>
              </a:rPr>
              <a:t>光检查结果或血常规。这也导致了预约的积压，因为医生看不了病人，而且系统又不允许取消预约。</a:t>
            </a:r>
          </a:p>
          <a:p>
            <a:endParaRPr lang="zh-CN" altLang="en-US" dirty="0"/>
          </a:p>
        </p:txBody>
      </p:sp>
    </p:spTree>
    <p:extLst>
      <p:ext uri="{BB962C8B-B14F-4D97-AF65-F5344CB8AC3E}">
        <p14:creationId xmlns:p14="http://schemas.microsoft.com/office/powerpoint/2010/main" val="18982351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p:cNvPicPr>
            <a:picLocks noChangeAspect="1" noChangeArrowheads="1"/>
          </p:cNvPicPr>
          <p:nvPr/>
        </p:nvPicPr>
        <p:blipFill>
          <a:blip r:embed="rId3"/>
          <a:srcRect/>
          <a:stretch>
            <a:fillRect/>
          </a:stretch>
        </p:blipFill>
        <p:spPr bwMode="auto">
          <a:xfrm>
            <a:off x="4868466" y="3057525"/>
            <a:ext cx="2672953" cy="1928813"/>
          </a:xfrm>
          <a:prstGeom prst="rect">
            <a:avLst/>
          </a:prstGeom>
          <a:noFill/>
          <a:ln w="9525">
            <a:noFill/>
            <a:miter lim="800000"/>
            <a:headEnd/>
            <a:tailEnd/>
          </a:ln>
        </p:spPr>
      </p:pic>
      <p:sp>
        <p:nvSpPr>
          <p:cNvPr id="4" name="Text Box 4"/>
          <p:cNvSpPr txBox="1">
            <a:spLocks noChangeArrowheads="1"/>
          </p:cNvSpPr>
          <p:nvPr/>
        </p:nvSpPr>
        <p:spPr bwMode="auto">
          <a:xfrm>
            <a:off x="1601391" y="4569619"/>
            <a:ext cx="2968228" cy="394051"/>
          </a:xfrm>
          <a:prstGeom prst="rect">
            <a:avLst/>
          </a:prstGeom>
          <a:noFill/>
          <a:ln w="9525">
            <a:noFill/>
            <a:miter lim="800000"/>
            <a:headEnd/>
            <a:tailEnd/>
          </a:ln>
        </p:spPr>
        <p:txBody>
          <a:bodyPr lIns="67500" tIns="35100" rIns="67500" bIns="35100">
            <a:spAutoFit/>
          </a:bodyPr>
          <a:lstStyle/>
          <a:p>
            <a:pPr eaLnBrk="0" hangingPunct="0"/>
            <a:r>
              <a:rPr kumimoji="1" lang="de-DE" altLang="zh-CN" sz="1050" b="1">
                <a:solidFill>
                  <a:schemeClr val="accent2"/>
                </a:solidFill>
                <a:hlinkClick r:id="rId4"/>
              </a:rPr>
              <a:t>http://news.163.com/07/1217/01/3VSLHQ4E00011229.html</a:t>
            </a:r>
            <a:endParaRPr kumimoji="1" lang="zh-TW" altLang="en-US" sz="1050" b="1"/>
          </a:p>
        </p:txBody>
      </p:sp>
      <p:pic>
        <p:nvPicPr>
          <p:cNvPr id="29699" name="Picture 3"/>
          <p:cNvPicPr>
            <a:picLocks noChangeAspect="1" noChangeArrowheads="1"/>
          </p:cNvPicPr>
          <p:nvPr/>
        </p:nvPicPr>
        <p:blipFill>
          <a:blip r:embed="rId5"/>
          <a:srcRect/>
          <a:stretch>
            <a:fillRect/>
          </a:stretch>
        </p:blipFill>
        <p:spPr bwMode="auto">
          <a:xfrm>
            <a:off x="4868466" y="1140619"/>
            <a:ext cx="2665809" cy="1907381"/>
          </a:xfrm>
          <a:prstGeom prst="rect">
            <a:avLst/>
          </a:prstGeom>
          <a:noFill/>
          <a:ln w="9525">
            <a:noFill/>
            <a:miter lim="800000"/>
            <a:headEnd/>
            <a:tailEnd/>
          </a:ln>
        </p:spPr>
      </p:pic>
      <p:sp>
        <p:nvSpPr>
          <p:cNvPr id="130056" name="Text Box 8"/>
          <p:cNvSpPr txBox="1">
            <a:spLocks noChangeArrowheads="1"/>
          </p:cNvSpPr>
          <p:nvPr/>
        </p:nvSpPr>
        <p:spPr bwMode="auto">
          <a:xfrm>
            <a:off x="1277541" y="1113235"/>
            <a:ext cx="3618309" cy="2918075"/>
          </a:xfrm>
          <a:prstGeom prst="rect">
            <a:avLst/>
          </a:prstGeom>
          <a:noFill/>
          <a:ln w="9525">
            <a:noFill/>
            <a:miter lim="800000"/>
            <a:headEnd/>
            <a:tailEnd/>
          </a:ln>
          <a:effectLst/>
        </p:spPr>
        <p:txBody>
          <a:bodyPr lIns="67500" tIns="35100" rIns="67500" bIns="35100">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en-US" altLang="zh-CN" dirty="0">
                <a:ea typeface="楷体"/>
                <a:cs typeface="楷体"/>
              </a:rPr>
              <a:t>2006</a:t>
            </a:r>
            <a:r>
              <a:rPr lang="zh-CN" altLang="en-US" dirty="0">
                <a:ea typeface="楷体"/>
                <a:cs typeface="楷体"/>
              </a:rPr>
              <a:t>年</a:t>
            </a:r>
            <a:r>
              <a:rPr lang="en-US" altLang="zh-CN" dirty="0">
                <a:ea typeface="楷体"/>
                <a:cs typeface="楷体"/>
              </a:rPr>
              <a:t>4</a:t>
            </a:r>
            <a:r>
              <a:rPr lang="zh-CN" altLang="en-US" dirty="0">
                <a:ea typeface="楷体"/>
                <a:cs typeface="楷体"/>
              </a:rPr>
              <a:t>月</a:t>
            </a:r>
            <a:r>
              <a:rPr lang="en-US" altLang="zh-CN" dirty="0">
                <a:ea typeface="楷体"/>
                <a:cs typeface="楷体"/>
              </a:rPr>
              <a:t>21</a:t>
            </a:r>
            <a:r>
              <a:rPr lang="zh-CN" altLang="en-US" dirty="0">
                <a:ea typeface="楷体"/>
                <a:cs typeface="楷体"/>
              </a:rPr>
              <a:t>日晚</a:t>
            </a:r>
            <a:r>
              <a:rPr lang="en-US" altLang="zh-CN" dirty="0">
                <a:ea typeface="楷体"/>
                <a:cs typeface="楷体"/>
              </a:rPr>
              <a:t>10</a:t>
            </a:r>
            <a:r>
              <a:rPr lang="zh-CN" altLang="en-US" dirty="0">
                <a:ea typeface="楷体"/>
                <a:cs typeface="楷体"/>
              </a:rPr>
              <a:t>时，许霆来到广州天河区黄埔大道某银行的</a:t>
            </a:r>
            <a:r>
              <a:rPr lang="en-US" altLang="zh-CN" dirty="0">
                <a:ea typeface="楷体"/>
                <a:cs typeface="楷体"/>
              </a:rPr>
              <a:t>ATM</a:t>
            </a:r>
            <a:r>
              <a:rPr lang="zh-CN" altLang="en-US" dirty="0">
                <a:ea typeface="楷体"/>
                <a:cs typeface="楷体"/>
              </a:rPr>
              <a:t>取款机取款。结果取出</a:t>
            </a:r>
            <a:r>
              <a:rPr lang="en-US" altLang="zh-CN" dirty="0">
                <a:ea typeface="楷体"/>
                <a:cs typeface="楷体"/>
              </a:rPr>
              <a:t>1000</a:t>
            </a:r>
            <a:r>
              <a:rPr lang="zh-CN" altLang="en-US" dirty="0">
                <a:ea typeface="楷体"/>
                <a:cs typeface="楷体"/>
              </a:rPr>
              <a:t>元后，银行卡账户里只被扣</a:t>
            </a:r>
            <a:r>
              <a:rPr lang="en-US" altLang="zh-CN" dirty="0">
                <a:ea typeface="楷体"/>
                <a:cs typeface="楷体"/>
              </a:rPr>
              <a:t>1</a:t>
            </a:r>
            <a:r>
              <a:rPr lang="zh-CN" altLang="en-US" dirty="0">
                <a:ea typeface="楷体"/>
                <a:cs typeface="楷体"/>
              </a:rPr>
              <a:t>元，许霆先后取款</a:t>
            </a:r>
            <a:r>
              <a:rPr lang="en-US" altLang="zh-CN" dirty="0">
                <a:ea typeface="楷体"/>
                <a:cs typeface="楷体"/>
              </a:rPr>
              <a:t>171</a:t>
            </a:r>
            <a:r>
              <a:rPr lang="zh-CN" altLang="en-US" dirty="0">
                <a:ea typeface="楷体"/>
                <a:cs typeface="楷体"/>
              </a:rPr>
              <a:t>笔，合计</a:t>
            </a:r>
            <a:r>
              <a:rPr lang="en-US" altLang="zh-CN" dirty="0">
                <a:ea typeface="楷体"/>
                <a:cs typeface="楷体"/>
              </a:rPr>
              <a:t>17.5</a:t>
            </a:r>
            <a:r>
              <a:rPr lang="zh-CN" altLang="en-US" dirty="0">
                <a:ea typeface="楷体"/>
                <a:cs typeface="楷体"/>
              </a:rPr>
              <a:t>万元。许霆潜逃一年后被抓获，以盗窃罪被判无期徒刑，后改判为</a:t>
            </a:r>
            <a:r>
              <a:rPr lang="en-US" altLang="zh-CN" dirty="0">
                <a:ea typeface="楷体"/>
                <a:cs typeface="楷体"/>
              </a:rPr>
              <a:t>5</a:t>
            </a:r>
            <a:r>
              <a:rPr lang="zh-CN" altLang="en-US" dirty="0">
                <a:ea typeface="楷体"/>
                <a:cs typeface="楷体"/>
              </a:rPr>
              <a:t>年有期徒刑。</a:t>
            </a:r>
          </a:p>
        </p:txBody>
      </p:sp>
      <p:sp>
        <p:nvSpPr>
          <p:cNvPr id="7" name="标题 6"/>
          <p:cNvSpPr>
            <a:spLocks noGrp="1"/>
          </p:cNvSpPr>
          <p:nvPr>
            <p:ph type="title" idx="4294967295"/>
          </p:nvPr>
        </p:nvSpPr>
        <p:spPr>
          <a:xfrm>
            <a:off x="1547812" y="250032"/>
            <a:ext cx="5616179" cy="756047"/>
          </a:xfrm>
        </p:spPr>
        <p:txBody>
          <a:bodyPr vert="horz" lIns="91440" tIns="0" rIns="91440" bIns="0" rtlCol="0" anchor="t">
            <a:normAutofit/>
          </a:bodyPr>
          <a:lstStyle/>
          <a:p>
            <a:pPr marL="400050" indent="-266700" algn="ctr">
              <a:lnSpc>
                <a:spcPct val="150000"/>
              </a:lnSpc>
              <a:defRPr/>
            </a:pPr>
            <a:r>
              <a:rPr lang="zh-CN" altLang="en-US" sz="2700" b="1" dirty="0">
                <a:solidFill>
                  <a:srgbClr val="FFFF00"/>
                </a:solidFill>
                <a:latin typeface="+mj-ea"/>
              </a:rPr>
              <a:t>是软件的错误将许霆送进了监狱？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0056"/>
                                        </p:tgtEl>
                                        <p:attrNameLst>
                                          <p:attrName>style.visibility</p:attrName>
                                        </p:attrNameLst>
                                      </p:cBhvr>
                                      <p:to>
                                        <p:strVal val="visible"/>
                                      </p:to>
                                    </p:set>
                                    <p:anim calcmode="lin" valueType="num">
                                      <p:cBhvr additive="base">
                                        <p:cTn id="7" dur="500" fill="hold"/>
                                        <p:tgtEl>
                                          <p:spTgt spid="130056"/>
                                        </p:tgtEl>
                                        <p:attrNameLst>
                                          <p:attrName>ppt_x</p:attrName>
                                        </p:attrNameLst>
                                      </p:cBhvr>
                                      <p:tavLst>
                                        <p:tav tm="0">
                                          <p:val>
                                            <p:strVal val="1+#ppt_w/2"/>
                                          </p:val>
                                        </p:tav>
                                        <p:tav tm="100000">
                                          <p:val>
                                            <p:strVal val="#ppt_x"/>
                                          </p:val>
                                        </p:tav>
                                      </p:tavLst>
                                    </p:anim>
                                    <p:anim calcmode="lin" valueType="num">
                                      <p:cBhvr additive="base">
                                        <p:cTn id="8" dur="500" fill="hold"/>
                                        <p:tgtEl>
                                          <p:spTgt spid="1300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00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2EE67A-829C-F0E1-424A-DF3AE5BC9ABB}"/>
              </a:ext>
            </a:extLst>
          </p:cNvPr>
          <p:cNvSpPr>
            <a:spLocks noGrp="1"/>
          </p:cNvSpPr>
          <p:nvPr>
            <p:ph type="title"/>
          </p:nvPr>
        </p:nvSpPr>
        <p:spPr/>
        <p:txBody>
          <a:bodyPr>
            <a:normAutofit fontScale="90000"/>
          </a:bodyPr>
          <a:lstStyle/>
          <a:p>
            <a:r>
              <a:rPr lang="zh-CN" altLang="en-US" dirty="0">
                <a:solidFill>
                  <a:srgbClr val="191B1F"/>
                </a:solidFill>
                <a:latin typeface="-apple-system"/>
              </a:rPr>
              <a:t>丰田汽车事故</a:t>
            </a:r>
            <a:br>
              <a:rPr lang="zh-CN" altLang="en-US" dirty="0">
                <a:solidFill>
                  <a:srgbClr val="191B1F"/>
                </a:solidFill>
                <a:latin typeface="-apple-system"/>
              </a:rPr>
            </a:br>
            <a:endParaRPr lang="zh-CN" altLang="en-US" dirty="0"/>
          </a:p>
        </p:txBody>
      </p:sp>
      <p:sp>
        <p:nvSpPr>
          <p:cNvPr id="3" name="文本占位符 2">
            <a:extLst>
              <a:ext uri="{FF2B5EF4-FFF2-40B4-BE49-F238E27FC236}">
                <a16:creationId xmlns:a16="http://schemas.microsoft.com/office/drawing/2014/main" xmlns="" id="{63399EED-0BB3-5E2F-D614-6F939B0097CB}"/>
              </a:ext>
            </a:extLst>
          </p:cNvPr>
          <p:cNvSpPr>
            <a:spLocks noGrp="1"/>
          </p:cNvSpPr>
          <p:nvPr>
            <p:ph type="body" sz="quarter" idx="11"/>
          </p:nvPr>
        </p:nvSpPr>
        <p:spPr/>
        <p:txBody>
          <a:bodyPr>
            <a:normAutofit fontScale="77500" lnSpcReduction="20000"/>
          </a:bodyPr>
          <a:lstStyle/>
          <a:p>
            <a:pPr algn="l"/>
            <a:r>
              <a:rPr lang="zh-CN" altLang="en-US" sz="2400" dirty="0">
                <a:solidFill>
                  <a:srgbClr val="191B1F"/>
                </a:solidFill>
                <a:latin typeface="-apple-system"/>
              </a:rPr>
              <a:t>几年前，丰田汽车的司机们发现他们在没有实际踩油门的情况下，汽车就在加速。经过几次事故的仔细调查之后，人们发现这些危险的问题是由系统中的软件错误引起的。</a:t>
            </a:r>
          </a:p>
          <a:p>
            <a:pPr algn="l"/>
            <a:r>
              <a:rPr lang="zh-CN" altLang="en-US" sz="2400" dirty="0">
                <a:solidFill>
                  <a:srgbClr val="191B1F"/>
                </a:solidFill>
                <a:latin typeface="-apple-system"/>
              </a:rPr>
              <a:t>据报道，安装在这些丰田汽车上的软件存在各种各样的问题，如内存损坏、安全系统失效、内存处理错误以及单点系统故障。丰田最终召回了数百万辆汽车，公司的股价也在几周内下跌了 </a:t>
            </a:r>
            <a:r>
              <a:rPr lang="en-US" altLang="zh-CN" sz="2400" dirty="0">
                <a:solidFill>
                  <a:srgbClr val="191B1F"/>
                </a:solidFill>
                <a:latin typeface="-apple-system"/>
              </a:rPr>
              <a:t>20%</a:t>
            </a:r>
            <a:r>
              <a:rPr lang="zh-CN" altLang="en-US" sz="2400" dirty="0">
                <a:solidFill>
                  <a:srgbClr val="191B1F"/>
                </a:solidFill>
                <a:latin typeface="-apple-system"/>
              </a:rPr>
              <a:t>。</a:t>
            </a:r>
          </a:p>
          <a:p>
            <a:endParaRPr lang="zh-CN" altLang="en-US" dirty="0"/>
          </a:p>
        </p:txBody>
      </p:sp>
    </p:spTree>
    <p:extLst>
      <p:ext uri="{BB962C8B-B14F-4D97-AF65-F5344CB8AC3E}">
        <p14:creationId xmlns:p14="http://schemas.microsoft.com/office/powerpoint/2010/main" val="11118300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DBB6DA87-B4D0-53F0-1FFD-7C1D403E4072}"/>
              </a:ext>
            </a:extLst>
          </p:cNvPr>
          <p:cNvSpPr>
            <a:spLocks noGrp="1"/>
          </p:cNvSpPr>
          <p:nvPr>
            <p:ph type="title"/>
          </p:nvPr>
        </p:nvSpPr>
        <p:spPr/>
        <p:txBody>
          <a:bodyPr/>
          <a:lstStyle/>
          <a:p>
            <a:r>
              <a:rPr lang="en-US" altLang="zh-CN" b="1" i="0" dirty="0">
                <a:solidFill>
                  <a:srgbClr val="4D4D4D"/>
                </a:solidFill>
                <a:effectLst/>
                <a:latin typeface="-apple-system"/>
              </a:rPr>
              <a:t>Log4j2</a:t>
            </a:r>
            <a:r>
              <a:rPr lang="zh-CN" altLang="en-US" b="1" i="0" dirty="0">
                <a:solidFill>
                  <a:srgbClr val="4D4D4D"/>
                </a:solidFill>
                <a:effectLst/>
                <a:latin typeface="-apple-system"/>
              </a:rPr>
              <a:t>爆出十年来最严重安全漏洞</a:t>
            </a:r>
            <a:endParaRPr lang="zh-CN" altLang="en-US" dirty="0"/>
          </a:p>
        </p:txBody>
      </p:sp>
      <p:sp>
        <p:nvSpPr>
          <p:cNvPr id="4" name="内容占位符 3">
            <a:extLst>
              <a:ext uri="{FF2B5EF4-FFF2-40B4-BE49-F238E27FC236}">
                <a16:creationId xmlns:a16="http://schemas.microsoft.com/office/drawing/2014/main" xmlns="" id="{054A3E7E-A860-B4B5-D353-27428AA7E293}"/>
              </a:ext>
            </a:extLst>
          </p:cNvPr>
          <p:cNvSpPr>
            <a:spLocks noGrp="1"/>
          </p:cNvSpPr>
          <p:nvPr>
            <p:ph idx="1"/>
          </p:nvPr>
        </p:nvSpPr>
        <p:spPr>
          <a:xfrm>
            <a:off x="1331641" y="964407"/>
            <a:ext cx="6805090" cy="3588544"/>
          </a:xfrm>
        </p:spPr>
        <p:txBody>
          <a:bodyPr>
            <a:normAutofit fontScale="70000" lnSpcReduction="20000"/>
          </a:bodyPr>
          <a:lstStyle/>
          <a:p>
            <a:pPr algn="l">
              <a:lnSpc>
                <a:spcPct val="120000"/>
              </a:lnSpc>
            </a:pPr>
            <a:r>
              <a:rPr lang="en-US" altLang="zh-CN" b="0" i="0" dirty="0">
                <a:solidFill>
                  <a:srgbClr val="4D4D4D"/>
                </a:solidFill>
                <a:effectLst/>
                <a:latin typeface="-apple-system"/>
              </a:rPr>
              <a:t>021</a:t>
            </a:r>
            <a:r>
              <a:rPr lang="zh-CN" altLang="en-US" b="0" i="0" dirty="0">
                <a:solidFill>
                  <a:srgbClr val="4D4D4D"/>
                </a:solidFill>
                <a:effectLst/>
                <a:latin typeface="-apple-system"/>
              </a:rPr>
              <a:t>年</a:t>
            </a:r>
            <a:r>
              <a:rPr lang="en-US" altLang="zh-CN" b="0" i="0" dirty="0">
                <a:solidFill>
                  <a:srgbClr val="4D4D4D"/>
                </a:solidFill>
                <a:effectLst/>
                <a:latin typeface="-apple-system"/>
              </a:rPr>
              <a:t>12</a:t>
            </a:r>
            <a:r>
              <a:rPr lang="zh-CN" altLang="en-US" b="0" i="0" dirty="0">
                <a:solidFill>
                  <a:srgbClr val="4D4D4D"/>
                </a:solidFill>
                <a:effectLst/>
                <a:latin typeface="-apple-system"/>
              </a:rPr>
              <a:t>月</a:t>
            </a:r>
            <a:r>
              <a:rPr lang="en-US" altLang="zh-CN" b="0" i="0" dirty="0">
                <a:solidFill>
                  <a:srgbClr val="4D4D4D"/>
                </a:solidFill>
                <a:effectLst/>
                <a:latin typeface="-apple-system"/>
              </a:rPr>
              <a:t>9</a:t>
            </a:r>
            <a:r>
              <a:rPr lang="zh-CN" altLang="en-US" b="0" i="0" dirty="0">
                <a:solidFill>
                  <a:srgbClr val="4D4D4D"/>
                </a:solidFill>
                <a:effectLst/>
                <a:latin typeface="-apple-system"/>
              </a:rPr>
              <a:t>日，知名日志框架</a:t>
            </a:r>
            <a:r>
              <a:rPr lang="en-US" altLang="zh-CN" b="0" i="0" u="none" strike="noStrike" dirty="0">
                <a:solidFill>
                  <a:srgbClr val="FC5531"/>
                </a:solidFill>
                <a:effectLst/>
                <a:latin typeface="-apple-system"/>
                <a:hlinkClick r:id="rId2"/>
              </a:rPr>
              <a:t>Log4j2</a:t>
            </a:r>
            <a:r>
              <a:rPr lang="zh-CN" altLang="en-US" b="0" i="0" dirty="0">
                <a:solidFill>
                  <a:srgbClr val="4D4D4D"/>
                </a:solidFill>
                <a:effectLst/>
                <a:latin typeface="-apple-system"/>
              </a:rPr>
              <a:t>被爆出远程代码执行漏洞，差不多是近十年来最严重的、影响面非常大的安全漏洞。</a:t>
            </a:r>
          </a:p>
          <a:p>
            <a:pPr algn="l">
              <a:lnSpc>
                <a:spcPct val="120000"/>
              </a:lnSpc>
            </a:pPr>
            <a:r>
              <a:rPr lang="en-US" altLang="zh-CN" b="0" i="0" dirty="0">
                <a:solidFill>
                  <a:srgbClr val="4D4D4D"/>
                </a:solidFill>
                <a:effectLst/>
                <a:latin typeface="-apple-system"/>
              </a:rPr>
              <a:t>Apache Log4j2</a:t>
            </a:r>
            <a:r>
              <a:rPr lang="zh-CN" altLang="en-US" b="0" i="0" dirty="0">
                <a:solidFill>
                  <a:srgbClr val="4D4D4D"/>
                </a:solidFill>
                <a:effectLst/>
                <a:latin typeface="-apple-system"/>
              </a:rPr>
              <a:t>是一款开源的基础框架，用于</a:t>
            </a:r>
            <a:r>
              <a:rPr lang="en-US" altLang="zh-CN" b="0" i="0" u="none" strike="noStrike" dirty="0">
                <a:solidFill>
                  <a:srgbClr val="FC5531"/>
                </a:solidFill>
                <a:effectLst/>
                <a:latin typeface="-apple-system"/>
                <a:hlinkClick r:id="rId3"/>
              </a:rPr>
              <a:t>Java</a:t>
            </a:r>
            <a:r>
              <a:rPr lang="zh-CN" altLang="en-US" b="0" i="0" u="none" strike="noStrike" dirty="0">
                <a:solidFill>
                  <a:srgbClr val="FC5531"/>
                </a:solidFill>
                <a:effectLst/>
                <a:latin typeface="-apple-system"/>
                <a:hlinkClick r:id="rId3"/>
              </a:rPr>
              <a:t>日志</a:t>
            </a:r>
            <a:r>
              <a:rPr lang="zh-CN" altLang="en-US" b="0" i="0" dirty="0">
                <a:solidFill>
                  <a:srgbClr val="4D4D4D"/>
                </a:solidFill>
                <a:effectLst/>
                <a:latin typeface="-apple-system"/>
              </a:rPr>
              <a:t>记录，大量的中间件采用了</a:t>
            </a:r>
            <a:r>
              <a:rPr lang="en-US" altLang="zh-CN" b="0" i="0" dirty="0">
                <a:solidFill>
                  <a:srgbClr val="4D4D4D"/>
                </a:solidFill>
                <a:effectLst/>
                <a:latin typeface="-apple-system"/>
              </a:rPr>
              <a:t>Log4j2</a:t>
            </a:r>
            <a:r>
              <a:rPr lang="zh-CN" altLang="en-US" b="0" i="0" dirty="0">
                <a:solidFill>
                  <a:srgbClr val="4D4D4D"/>
                </a:solidFill>
                <a:effectLst/>
                <a:latin typeface="-apple-system"/>
              </a:rPr>
              <a:t>作为日志记录工具，例如</a:t>
            </a:r>
            <a:r>
              <a:rPr lang="en-US" altLang="zh-CN" b="0" i="0" dirty="0" err="1">
                <a:solidFill>
                  <a:srgbClr val="4D4D4D"/>
                </a:solidFill>
                <a:effectLst/>
                <a:latin typeface="-apple-system"/>
              </a:rPr>
              <a:t>Apach</a:t>
            </a:r>
            <a:r>
              <a:rPr lang="en-US" altLang="zh-CN" b="0" i="0" dirty="0">
                <a:solidFill>
                  <a:srgbClr val="4D4D4D"/>
                </a:solidFill>
                <a:effectLst/>
                <a:latin typeface="-apple-system"/>
              </a:rPr>
              <a:t> Struts2</a:t>
            </a:r>
            <a:r>
              <a:rPr lang="zh-CN" altLang="en-US" b="0" i="0" dirty="0">
                <a:solidFill>
                  <a:srgbClr val="4D4D4D"/>
                </a:solidFill>
                <a:effectLst/>
                <a:latin typeface="-apple-system"/>
              </a:rPr>
              <a:t>、</a:t>
            </a:r>
            <a:r>
              <a:rPr lang="en-US" altLang="zh-CN" b="0" i="0" dirty="0" err="1">
                <a:solidFill>
                  <a:srgbClr val="4D4D4D"/>
                </a:solidFill>
                <a:effectLst/>
                <a:latin typeface="-apple-system"/>
              </a:rPr>
              <a:t>Apach</a:t>
            </a:r>
            <a:r>
              <a:rPr lang="en-US" altLang="zh-CN" b="0" i="0" dirty="0">
                <a:solidFill>
                  <a:srgbClr val="4D4D4D"/>
                </a:solidFill>
                <a:effectLst/>
                <a:latin typeface="-apple-system"/>
              </a:rPr>
              <a:t> </a:t>
            </a:r>
            <a:r>
              <a:rPr lang="en-US" altLang="zh-CN" b="0" i="0" dirty="0" err="1">
                <a:solidFill>
                  <a:srgbClr val="4D4D4D"/>
                </a:solidFill>
                <a:effectLst/>
                <a:latin typeface="-apple-system"/>
              </a:rPr>
              <a:t>Flink</a:t>
            </a:r>
            <a:r>
              <a:rPr lang="zh-CN" altLang="en-US" b="0" i="0" dirty="0">
                <a:solidFill>
                  <a:srgbClr val="4D4D4D"/>
                </a:solidFill>
                <a:effectLst/>
                <a:latin typeface="-apple-system"/>
              </a:rPr>
              <a:t>、</a:t>
            </a:r>
            <a:r>
              <a:rPr lang="en-US" altLang="zh-CN" b="0" i="0" dirty="0">
                <a:solidFill>
                  <a:srgbClr val="4D4D4D"/>
                </a:solidFill>
                <a:effectLst/>
                <a:latin typeface="-apple-system"/>
              </a:rPr>
              <a:t>Apache Druid</a:t>
            </a:r>
            <a:r>
              <a:rPr lang="zh-CN" altLang="en-US" b="0" i="0" dirty="0">
                <a:solidFill>
                  <a:srgbClr val="4D4D4D"/>
                </a:solidFill>
                <a:effectLst/>
                <a:latin typeface="-apple-system"/>
              </a:rPr>
              <a:t>、</a:t>
            </a:r>
            <a:r>
              <a:rPr lang="en-US" altLang="zh-CN" b="0" i="0" dirty="0" err="1">
                <a:solidFill>
                  <a:srgbClr val="4D4D4D"/>
                </a:solidFill>
                <a:effectLst/>
                <a:latin typeface="-apple-system"/>
              </a:rPr>
              <a:t>Kafaka</a:t>
            </a:r>
            <a:r>
              <a:rPr lang="zh-CN" altLang="en-US" b="0" i="0" dirty="0">
                <a:solidFill>
                  <a:srgbClr val="4D4D4D"/>
                </a:solidFill>
                <a:effectLst/>
                <a:latin typeface="-apple-system"/>
              </a:rPr>
              <a:t>、</a:t>
            </a:r>
            <a:r>
              <a:rPr lang="en-US" altLang="zh-CN" b="0" i="0" dirty="0">
                <a:solidFill>
                  <a:srgbClr val="4D4D4D"/>
                </a:solidFill>
                <a:effectLst/>
                <a:latin typeface="-apple-system"/>
              </a:rPr>
              <a:t>Elasticsearch</a:t>
            </a:r>
            <a:r>
              <a:rPr lang="zh-CN" altLang="en-US" b="0" i="0" dirty="0">
                <a:solidFill>
                  <a:srgbClr val="4D4D4D"/>
                </a:solidFill>
                <a:effectLst/>
                <a:latin typeface="-apple-system"/>
              </a:rPr>
              <a:t>等。在现代数字化基础设施建设中，日志系统的重要性不言而喻，</a:t>
            </a:r>
            <a:r>
              <a:rPr lang="en-US" altLang="zh-CN" b="0" i="0" dirty="0">
                <a:solidFill>
                  <a:srgbClr val="4D4D4D"/>
                </a:solidFill>
                <a:effectLst/>
                <a:latin typeface="-apple-system"/>
              </a:rPr>
              <a:t>Log4j2</a:t>
            </a:r>
            <a:r>
              <a:rPr lang="zh-CN" altLang="en-US" b="0" i="0" dirty="0">
                <a:solidFill>
                  <a:srgbClr val="4D4D4D"/>
                </a:solidFill>
                <a:effectLst/>
                <a:latin typeface="-apple-system"/>
              </a:rPr>
              <a:t>作为基础设施被大量企业用在业务系统的架构中。</a:t>
            </a:r>
          </a:p>
          <a:p>
            <a:pPr algn="l">
              <a:lnSpc>
                <a:spcPct val="120000"/>
              </a:lnSpc>
            </a:pPr>
            <a:r>
              <a:rPr lang="zh-CN" altLang="en-US" b="0" i="0" dirty="0">
                <a:solidFill>
                  <a:srgbClr val="4D4D4D"/>
                </a:solidFill>
                <a:effectLst/>
                <a:latin typeface="-apple-system"/>
              </a:rPr>
              <a:t>事件回顾：</a:t>
            </a:r>
            <a:r>
              <a:rPr lang="en-US" altLang="zh-CN" b="0" i="0" dirty="0">
                <a:solidFill>
                  <a:srgbClr val="4D4D4D"/>
                </a:solidFill>
                <a:effectLst/>
                <a:latin typeface="-apple-system"/>
              </a:rPr>
              <a:t>2021</a:t>
            </a:r>
            <a:r>
              <a:rPr lang="zh-CN" altLang="en-US" b="0" i="0" dirty="0">
                <a:solidFill>
                  <a:srgbClr val="4D4D4D"/>
                </a:solidFill>
                <a:effectLst/>
                <a:latin typeface="-apple-system"/>
              </a:rPr>
              <a:t>年</a:t>
            </a:r>
            <a:r>
              <a:rPr lang="en-US" altLang="zh-CN" b="0" i="0" dirty="0">
                <a:solidFill>
                  <a:srgbClr val="4D4D4D"/>
                </a:solidFill>
                <a:effectLst/>
                <a:latin typeface="-apple-system"/>
              </a:rPr>
              <a:t>11 </a:t>
            </a:r>
            <a:r>
              <a:rPr lang="zh-CN" altLang="en-US" b="0" i="0" dirty="0">
                <a:solidFill>
                  <a:srgbClr val="4D4D4D"/>
                </a:solidFill>
                <a:effectLst/>
                <a:latin typeface="-apple-system"/>
              </a:rPr>
              <a:t>月 </a:t>
            </a:r>
            <a:r>
              <a:rPr lang="en-US" altLang="zh-CN" b="0" i="0" dirty="0">
                <a:solidFill>
                  <a:srgbClr val="4D4D4D"/>
                </a:solidFill>
                <a:effectLst/>
                <a:latin typeface="-apple-system"/>
              </a:rPr>
              <a:t>24 </a:t>
            </a:r>
            <a:r>
              <a:rPr lang="zh-CN" altLang="en-US" b="0" i="0" dirty="0">
                <a:solidFill>
                  <a:srgbClr val="4D4D4D"/>
                </a:solidFill>
                <a:effectLst/>
                <a:latin typeface="-apple-system"/>
              </a:rPr>
              <a:t>日，阿里云团队发现了</a:t>
            </a:r>
            <a:r>
              <a:rPr lang="en-US" altLang="zh-CN" b="0" i="0" dirty="0">
                <a:solidFill>
                  <a:srgbClr val="4D4D4D"/>
                </a:solidFill>
                <a:effectLst/>
                <a:latin typeface="-apple-system"/>
              </a:rPr>
              <a:t>Log4j2</a:t>
            </a:r>
            <a:r>
              <a:rPr lang="zh-CN" altLang="en-US" b="0" i="0" dirty="0">
                <a:solidFill>
                  <a:srgbClr val="4D4D4D"/>
                </a:solidFill>
                <a:effectLst/>
                <a:latin typeface="-apple-system"/>
              </a:rPr>
              <a:t>上的这个安全漏洞，并创建了 </a:t>
            </a:r>
            <a:r>
              <a:rPr lang="en-US" altLang="zh-CN" b="0" i="0" dirty="0">
                <a:solidFill>
                  <a:srgbClr val="4D4D4D"/>
                </a:solidFill>
                <a:effectLst/>
                <a:latin typeface="-apple-system"/>
              </a:rPr>
              <a:t>CVE </a:t>
            </a:r>
            <a:r>
              <a:rPr lang="zh-CN" altLang="en-US" b="0" i="0" dirty="0">
                <a:solidFill>
                  <a:srgbClr val="4D4D4D"/>
                </a:solidFill>
                <a:effectLst/>
                <a:latin typeface="-apple-system"/>
              </a:rPr>
              <a:t>编号（</a:t>
            </a:r>
            <a:r>
              <a:rPr lang="en-US" altLang="zh-CN" b="0" i="0" dirty="0">
                <a:solidFill>
                  <a:srgbClr val="4D4D4D"/>
                </a:solidFill>
                <a:effectLst/>
                <a:latin typeface="-apple-system"/>
              </a:rPr>
              <a:t>CVE-2021-44228</a:t>
            </a:r>
            <a:r>
              <a:rPr lang="zh-CN" altLang="en-US" b="0" i="0" dirty="0">
                <a:solidFill>
                  <a:srgbClr val="4D4D4D"/>
                </a:solidFill>
                <a:effectLst/>
                <a:latin typeface="-apple-system"/>
              </a:rPr>
              <a:t>）。漏洞触发非常简单，无需特殊配置，攻击者即可通过构造恶意请求在目标服务器上执行任意代码，进而导致服务器被黑客控制，从而进行页面篡改、数据窃取、挖矿、勒索等行为。</a:t>
            </a:r>
            <a:r>
              <a:rPr lang="en-US" altLang="zh-CN" b="0" i="0" dirty="0">
                <a:solidFill>
                  <a:srgbClr val="4D4D4D"/>
                </a:solidFill>
                <a:effectLst/>
                <a:latin typeface="-apple-system"/>
              </a:rPr>
              <a:t>Log4j </a:t>
            </a:r>
            <a:r>
              <a:rPr lang="zh-CN" altLang="en-US" b="0" i="0" dirty="0">
                <a:solidFill>
                  <a:srgbClr val="4D4D4D"/>
                </a:solidFill>
                <a:effectLst/>
                <a:latin typeface="-apple-system"/>
              </a:rPr>
              <a:t>官方于</a:t>
            </a:r>
            <a:r>
              <a:rPr lang="en-US" altLang="zh-CN" b="0" i="0" dirty="0">
                <a:solidFill>
                  <a:srgbClr val="4D4D4D"/>
                </a:solidFill>
                <a:effectLst/>
                <a:latin typeface="-apple-system"/>
              </a:rPr>
              <a:t>12</a:t>
            </a:r>
            <a:r>
              <a:rPr lang="zh-CN" altLang="en-US" b="0" i="0" dirty="0">
                <a:solidFill>
                  <a:srgbClr val="4D4D4D"/>
                </a:solidFill>
                <a:effectLst/>
                <a:latin typeface="-apple-system"/>
              </a:rPr>
              <a:t>月</a:t>
            </a:r>
            <a:r>
              <a:rPr lang="en-US" altLang="zh-CN" b="0" i="0" dirty="0">
                <a:solidFill>
                  <a:srgbClr val="4D4D4D"/>
                </a:solidFill>
                <a:effectLst/>
                <a:latin typeface="-apple-system"/>
              </a:rPr>
              <a:t>6</a:t>
            </a:r>
            <a:r>
              <a:rPr lang="zh-CN" altLang="en-US" b="0" i="0" dirty="0">
                <a:solidFill>
                  <a:srgbClr val="4D4D4D"/>
                </a:solidFill>
                <a:effectLst/>
                <a:latin typeface="-apple-system"/>
              </a:rPr>
              <a:t>日发布了一个</a:t>
            </a:r>
            <a:r>
              <a:rPr lang="en-US" altLang="zh-CN" b="0" i="0" dirty="0">
                <a:solidFill>
                  <a:srgbClr val="4D4D4D"/>
                </a:solidFill>
                <a:effectLst/>
                <a:latin typeface="-apple-system"/>
              </a:rPr>
              <a:t>RC</a:t>
            </a:r>
            <a:r>
              <a:rPr lang="zh-CN" altLang="en-US" b="0" i="0" dirty="0">
                <a:solidFill>
                  <a:srgbClr val="4D4D4D"/>
                </a:solidFill>
                <a:effectLst/>
                <a:latin typeface="-apple-system"/>
              </a:rPr>
              <a:t>（</a:t>
            </a:r>
            <a:r>
              <a:rPr lang="en-US" altLang="zh-CN" b="0" i="0" dirty="0">
                <a:solidFill>
                  <a:srgbClr val="4D4D4D"/>
                </a:solidFill>
                <a:effectLst/>
                <a:latin typeface="-apple-system"/>
              </a:rPr>
              <a:t>Release Candidate</a:t>
            </a:r>
            <a:r>
              <a:rPr lang="zh-CN" altLang="en-US" b="0" i="0" dirty="0">
                <a:solidFill>
                  <a:srgbClr val="4D4D4D"/>
                </a:solidFill>
                <a:effectLst/>
                <a:latin typeface="-apple-system"/>
              </a:rPr>
              <a:t>）版本，尝试修复这个漏洞，但是有人在 </a:t>
            </a:r>
            <a:r>
              <a:rPr lang="en-US" altLang="zh-CN" b="0" i="0" dirty="0">
                <a:solidFill>
                  <a:srgbClr val="4D4D4D"/>
                </a:solidFill>
                <a:effectLst/>
                <a:latin typeface="-apple-system"/>
              </a:rPr>
              <a:t>RC </a:t>
            </a:r>
            <a:r>
              <a:rPr lang="zh-CN" altLang="en-US" b="0" i="0" dirty="0">
                <a:solidFill>
                  <a:srgbClr val="4D4D4D"/>
                </a:solidFill>
                <a:effectLst/>
                <a:latin typeface="-apple-system"/>
              </a:rPr>
              <a:t>版本中发现了这个漏洞，因而被披露出来，随后被发现和披露多个相关漏洞</a:t>
            </a:r>
          </a:p>
          <a:p>
            <a:endParaRPr lang="zh-CN" altLang="en-US" dirty="0"/>
          </a:p>
        </p:txBody>
      </p:sp>
      <p:sp>
        <p:nvSpPr>
          <p:cNvPr id="2" name="灯片编号占位符 1">
            <a:extLst>
              <a:ext uri="{FF2B5EF4-FFF2-40B4-BE49-F238E27FC236}">
                <a16:creationId xmlns:a16="http://schemas.microsoft.com/office/drawing/2014/main" xmlns="" id="{32808273-D721-5593-F990-44ACF7F27B54}"/>
              </a:ext>
            </a:extLst>
          </p:cNvPr>
          <p:cNvSpPr>
            <a:spLocks noGrp="1"/>
          </p:cNvSpPr>
          <p:nvPr>
            <p:ph type="sldNum" sz="quarter" idx="10"/>
          </p:nvPr>
        </p:nvSpPr>
        <p:spPr/>
        <p:txBody>
          <a:bodyPr/>
          <a:lstStyle/>
          <a:p>
            <a:pPr>
              <a:defRPr/>
            </a:pPr>
            <a:fld id="{24DC8D02-6CCC-4970-B9DA-3EC7C732266F}" type="slidenum">
              <a:rPr lang="en-US" altLang="zh-CN" smtClean="0"/>
              <a:pPr>
                <a:defRPr/>
              </a:pPr>
              <a:t>34</a:t>
            </a:fld>
            <a:endParaRPr lang="en-US" altLang="zh-CN"/>
          </a:p>
        </p:txBody>
      </p:sp>
    </p:spTree>
    <p:extLst>
      <p:ext uri="{BB962C8B-B14F-4D97-AF65-F5344CB8AC3E}">
        <p14:creationId xmlns:p14="http://schemas.microsoft.com/office/powerpoint/2010/main" val="414099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7D7E477-A9DF-637C-97C3-983445CB2537}"/>
              </a:ext>
            </a:extLst>
          </p:cNvPr>
          <p:cNvSpPr>
            <a:spLocks noGrp="1"/>
          </p:cNvSpPr>
          <p:nvPr>
            <p:ph type="title"/>
          </p:nvPr>
        </p:nvSpPr>
        <p:spPr/>
        <p:txBody>
          <a:bodyPr/>
          <a:lstStyle/>
          <a:p>
            <a:r>
              <a:rPr lang="zh-CN" altLang="en-US" b="0" i="0" dirty="0">
                <a:solidFill>
                  <a:srgbClr val="333333"/>
                </a:solidFill>
                <a:effectLst/>
                <a:latin typeface="Helvetica Neue"/>
              </a:rPr>
              <a:t>三星电池门</a:t>
            </a:r>
            <a:endParaRPr lang="zh-CN" altLang="en-US" dirty="0"/>
          </a:p>
        </p:txBody>
      </p:sp>
      <p:sp>
        <p:nvSpPr>
          <p:cNvPr id="3" name="内容占位符 2">
            <a:extLst>
              <a:ext uri="{FF2B5EF4-FFF2-40B4-BE49-F238E27FC236}">
                <a16:creationId xmlns:a16="http://schemas.microsoft.com/office/drawing/2014/main" xmlns="" id="{C2FBDFB8-538F-CFA5-99FD-79A21550E385}"/>
              </a:ext>
            </a:extLst>
          </p:cNvPr>
          <p:cNvSpPr>
            <a:spLocks noGrp="1"/>
          </p:cNvSpPr>
          <p:nvPr>
            <p:ph idx="1"/>
          </p:nvPr>
        </p:nvSpPr>
        <p:spPr>
          <a:xfrm>
            <a:off x="1331641" y="964407"/>
            <a:ext cx="6157391" cy="3588544"/>
          </a:xfrm>
        </p:spPr>
        <p:txBody>
          <a:bodyPr>
            <a:normAutofit lnSpcReduction="10000"/>
          </a:bodyPr>
          <a:lstStyle/>
          <a:p>
            <a:pPr algn="l"/>
            <a:r>
              <a:rPr lang="zh-CN" altLang="en-US" b="0" i="0" u="none" strike="noStrike" dirty="0">
                <a:solidFill>
                  <a:srgbClr val="136EC2"/>
                </a:solidFill>
                <a:effectLst/>
                <a:latin typeface="Helvetica Neue"/>
                <a:hlinkClick r:id="rId2"/>
              </a:rPr>
              <a:t>三星</a:t>
            </a:r>
            <a:r>
              <a:rPr lang="en-US" altLang="zh-CN" b="0" i="0" u="none" strike="noStrike" dirty="0">
                <a:solidFill>
                  <a:srgbClr val="136EC2"/>
                </a:solidFill>
                <a:effectLst/>
                <a:latin typeface="Helvetica Neue"/>
                <a:hlinkClick r:id="rId2"/>
              </a:rPr>
              <a:t>Galaxy Note7</a:t>
            </a:r>
            <a:r>
              <a:rPr lang="zh-CN" altLang="en-US" b="0" i="0" dirty="0">
                <a:solidFill>
                  <a:srgbClr val="333333"/>
                </a:solidFill>
                <a:effectLst/>
                <a:latin typeface="Helvetica Neue"/>
              </a:rPr>
              <a:t>手机发布一个多月，已在全球范围内发生三十多起因</a:t>
            </a:r>
            <a:r>
              <a:rPr lang="zh-CN" altLang="en-US" b="0" i="0" u="none" strike="noStrike" dirty="0">
                <a:solidFill>
                  <a:srgbClr val="136EC2"/>
                </a:solidFill>
                <a:effectLst/>
                <a:latin typeface="Helvetica Neue"/>
                <a:hlinkClick r:id="rId3"/>
              </a:rPr>
              <a:t>电池</a:t>
            </a:r>
            <a:r>
              <a:rPr lang="zh-CN" altLang="en-US" b="0" i="0" dirty="0">
                <a:solidFill>
                  <a:srgbClr val="333333"/>
                </a:solidFill>
                <a:effectLst/>
                <a:latin typeface="Helvetica Neue"/>
              </a:rPr>
              <a:t>缺陷造成的爆炸和起火</a:t>
            </a:r>
            <a:r>
              <a:rPr lang="zh-CN" altLang="en-US" b="0" i="0" u="none" strike="noStrike" dirty="0">
                <a:solidFill>
                  <a:srgbClr val="136EC2"/>
                </a:solidFill>
                <a:effectLst/>
                <a:latin typeface="Helvetica Neue"/>
                <a:hlinkClick r:id="rId4"/>
              </a:rPr>
              <a:t>事故</a:t>
            </a:r>
            <a:r>
              <a:rPr lang="zh-CN" altLang="en-US" b="0" i="0" dirty="0">
                <a:solidFill>
                  <a:srgbClr val="333333"/>
                </a:solidFill>
                <a:effectLst/>
                <a:latin typeface="Helvetica Neue"/>
              </a:rPr>
              <a:t>。因官方声称自燃原因为电池，因而得名，实际自燃原因不明。</a:t>
            </a:r>
          </a:p>
          <a:p>
            <a:pPr algn="l"/>
            <a:r>
              <a:rPr lang="en-US" altLang="zh-CN" b="0" i="0" dirty="0">
                <a:solidFill>
                  <a:srgbClr val="333333"/>
                </a:solidFill>
                <a:effectLst/>
                <a:latin typeface="Helvetica Neue"/>
              </a:rPr>
              <a:t>2016</a:t>
            </a:r>
            <a:r>
              <a:rPr lang="zh-CN" altLang="en-US" b="0" i="0" dirty="0">
                <a:solidFill>
                  <a:srgbClr val="333333"/>
                </a:solidFill>
                <a:effectLst/>
                <a:latin typeface="Helvetica Neue"/>
              </a:rPr>
              <a:t>年</a:t>
            </a:r>
            <a:r>
              <a:rPr lang="en-US" altLang="zh-CN" b="0" i="0" dirty="0">
                <a:solidFill>
                  <a:srgbClr val="333333"/>
                </a:solidFill>
                <a:effectLst/>
                <a:latin typeface="Helvetica Neue"/>
              </a:rPr>
              <a:t>10</a:t>
            </a:r>
            <a:r>
              <a:rPr lang="zh-CN" altLang="en-US" b="0" i="0" dirty="0">
                <a:solidFill>
                  <a:srgbClr val="333333"/>
                </a:solidFill>
                <a:effectLst/>
                <a:latin typeface="Helvetica Neue"/>
              </a:rPr>
              <a:t>月</a:t>
            </a:r>
            <a:r>
              <a:rPr lang="en-US" altLang="zh-CN" b="0" i="0" dirty="0">
                <a:solidFill>
                  <a:srgbClr val="333333"/>
                </a:solidFill>
                <a:effectLst/>
                <a:latin typeface="Helvetica Neue"/>
              </a:rPr>
              <a:t>5</a:t>
            </a:r>
            <a:r>
              <a:rPr lang="zh-CN" altLang="en-US" b="0" i="0" dirty="0">
                <a:solidFill>
                  <a:srgbClr val="333333"/>
                </a:solidFill>
                <a:effectLst/>
                <a:latin typeface="Helvetica Neue"/>
              </a:rPr>
              <a:t>日上午，美国“临界点”科技新闻网站（</a:t>
            </a:r>
            <a:r>
              <a:rPr lang="en-US" altLang="zh-CN" b="0" i="0" dirty="0" err="1">
                <a:solidFill>
                  <a:srgbClr val="333333"/>
                </a:solidFill>
                <a:effectLst/>
                <a:latin typeface="Helvetica Neue"/>
              </a:rPr>
              <a:t>TheVerge</a:t>
            </a:r>
            <a:r>
              <a:rPr lang="zh-CN" altLang="en-US" b="0" i="0" dirty="0">
                <a:solidFill>
                  <a:srgbClr val="333333"/>
                </a:solidFill>
                <a:effectLst/>
                <a:latin typeface="Helvetica Neue"/>
              </a:rPr>
              <a:t>）援引</a:t>
            </a:r>
            <a:r>
              <a:rPr lang="zh-CN" altLang="en-US" b="0" i="0" u="none" strike="noStrike" dirty="0">
                <a:solidFill>
                  <a:srgbClr val="136EC2"/>
                </a:solidFill>
                <a:effectLst/>
                <a:latin typeface="Helvetica Neue"/>
                <a:hlinkClick r:id="rId5"/>
              </a:rPr>
              <a:t>美国西南航空公司</a:t>
            </a:r>
            <a:r>
              <a:rPr lang="zh-CN" altLang="en-US" b="0" i="0" dirty="0">
                <a:solidFill>
                  <a:srgbClr val="333333"/>
                </a:solidFill>
                <a:effectLst/>
                <a:latin typeface="Helvetica Neue"/>
              </a:rPr>
              <a:t>发言人的话报道，该航空公司旗下一架航班号为</a:t>
            </a:r>
            <a:r>
              <a:rPr lang="en-US" altLang="zh-CN" b="0" i="0" dirty="0">
                <a:solidFill>
                  <a:srgbClr val="333333"/>
                </a:solidFill>
                <a:effectLst/>
                <a:latin typeface="Helvetica Neue"/>
              </a:rPr>
              <a:t>994</a:t>
            </a:r>
            <a:r>
              <a:rPr lang="zh-CN" altLang="en-US" b="0" i="0" dirty="0">
                <a:solidFill>
                  <a:srgbClr val="333333"/>
                </a:solidFill>
                <a:effectLst/>
                <a:latin typeface="Helvetica Neue"/>
              </a:rPr>
              <a:t>的客机发生火灾，起因是一部三星</a:t>
            </a:r>
            <a:r>
              <a:rPr lang="en-US" altLang="zh-CN" b="0" i="0" dirty="0">
                <a:solidFill>
                  <a:srgbClr val="333333"/>
                </a:solidFill>
                <a:effectLst/>
                <a:latin typeface="Helvetica Neue"/>
              </a:rPr>
              <a:t>Note7</a:t>
            </a:r>
            <a:r>
              <a:rPr lang="zh-CN" altLang="en-US" b="0" i="0" dirty="0">
                <a:solidFill>
                  <a:srgbClr val="333333"/>
                </a:solidFill>
                <a:effectLst/>
                <a:latin typeface="Helvetica Neue"/>
              </a:rPr>
              <a:t>手机冒烟起火，所幸全部乘客和机组人员及时</a:t>
            </a:r>
            <a:r>
              <a:rPr lang="zh-CN" altLang="en-US" b="0" i="0" u="none" strike="noStrike" dirty="0">
                <a:solidFill>
                  <a:srgbClr val="136EC2"/>
                </a:solidFill>
                <a:effectLst/>
                <a:latin typeface="Helvetica Neue"/>
                <a:hlinkClick r:id="rId6"/>
              </a:rPr>
              <a:t>疏散</a:t>
            </a:r>
            <a:r>
              <a:rPr lang="zh-CN" altLang="en-US" b="0" i="0" dirty="0">
                <a:solidFill>
                  <a:srgbClr val="333333"/>
                </a:solidFill>
                <a:effectLst/>
                <a:latin typeface="Helvetica Neue"/>
              </a:rPr>
              <a:t>，没有造成伤亡</a:t>
            </a:r>
            <a:endParaRPr lang="en-US" altLang="zh-CN" b="0" i="0" dirty="0">
              <a:solidFill>
                <a:srgbClr val="333333"/>
              </a:solidFill>
              <a:effectLst/>
              <a:latin typeface="Helvetica Neue"/>
            </a:endParaRPr>
          </a:p>
          <a:p>
            <a:pPr algn="l"/>
            <a:r>
              <a:rPr lang="en-US" altLang="zh-CN" b="0" i="0" dirty="0">
                <a:solidFill>
                  <a:srgbClr val="333333"/>
                </a:solidFill>
                <a:effectLst/>
                <a:latin typeface="Helvetica Neue"/>
              </a:rPr>
              <a:t>2016</a:t>
            </a:r>
            <a:r>
              <a:rPr lang="zh-CN" altLang="en-US" b="0" i="0" dirty="0">
                <a:solidFill>
                  <a:srgbClr val="333333"/>
                </a:solidFill>
                <a:effectLst/>
                <a:latin typeface="Helvetica Neue"/>
              </a:rPr>
              <a:t>年</a:t>
            </a:r>
            <a:r>
              <a:rPr lang="en-US" altLang="zh-CN" b="0" i="0" dirty="0">
                <a:solidFill>
                  <a:srgbClr val="333333"/>
                </a:solidFill>
                <a:effectLst/>
                <a:latin typeface="Helvetica Neue"/>
              </a:rPr>
              <a:t>10</a:t>
            </a:r>
            <a:r>
              <a:rPr lang="zh-CN" altLang="en-US" b="0" i="0" dirty="0">
                <a:solidFill>
                  <a:srgbClr val="333333"/>
                </a:solidFill>
                <a:effectLst/>
                <a:latin typeface="Helvetica Neue"/>
              </a:rPr>
              <a:t>月</a:t>
            </a:r>
            <a:r>
              <a:rPr lang="en-US" altLang="zh-CN" b="0" i="0" dirty="0">
                <a:solidFill>
                  <a:srgbClr val="333333"/>
                </a:solidFill>
                <a:effectLst/>
                <a:latin typeface="Helvetica Neue"/>
              </a:rPr>
              <a:t>11</a:t>
            </a:r>
            <a:r>
              <a:rPr lang="zh-CN" altLang="en-US" b="0" i="0" dirty="0">
                <a:solidFill>
                  <a:srgbClr val="333333"/>
                </a:solidFill>
                <a:effectLst/>
                <a:latin typeface="Helvetica Neue"/>
              </a:rPr>
              <a:t>日，召回在中国大陆地区销售的全部</a:t>
            </a:r>
            <a:r>
              <a:rPr lang="en-US" altLang="zh-CN" b="0" i="0" dirty="0">
                <a:solidFill>
                  <a:srgbClr val="333333"/>
                </a:solidFill>
                <a:effectLst/>
                <a:latin typeface="Helvetica Neue"/>
              </a:rPr>
              <a:t>SM-N9300 Galaxy Note 7</a:t>
            </a:r>
            <a:r>
              <a:rPr lang="zh-CN" altLang="en-US" b="0" i="0" dirty="0">
                <a:solidFill>
                  <a:srgbClr val="333333"/>
                </a:solidFill>
                <a:effectLst/>
                <a:latin typeface="Helvetica Neue"/>
              </a:rPr>
              <a:t>数字移动电话机，共计</a:t>
            </a:r>
            <a:r>
              <a:rPr lang="en-US" altLang="zh-CN" b="0" i="0" dirty="0">
                <a:solidFill>
                  <a:srgbClr val="333333"/>
                </a:solidFill>
                <a:effectLst/>
                <a:latin typeface="Helvetica Neue"/>
              </a:rPr>
              <a:t>190984</a:t>
            </a:r>
            <a:r>
              <a:rPr lang="zh-CN" altLang="en-US" b="0" i="0" dirty="0">
                <a:solidFill>
                  <a:srgbClr val="333333"/>
                </a:solidFill>
                <a:effectLst/>
                <a:latin typeface="Helvetica Neue"/>
              </a:rPr>
              <a:t>台</a:t>
            </a:r>
            <a:endParaRPr lang="en-US" altLang="zh-CN" dirty="0">
              <a:solidFill>
                <a:srgbClr val="333333"/>
              </a:solidFill>
              <a:latin typeface="Helvetica Neue"/>
            </a:endParaRPr>
          </a:p>
          <a:p>
            <a:pPr algn="l"/>
            <a:endParaRPr lang="zh-CN" altLang="en-US" b="0" i="0" dirty="0">
              <a:solidFill>
                <a:srgbClr val="333333"/>
              </a:solidFill>
              <a:effectLst/>
              <a:latin typeface="Helvetica Neue"/>
            </a:endParaRPr>
          </a:p>
          <a:p>
            <a:endParaRPr lang="zh-CN" altLang="en-US" dirty="0"/>
          </a:p>
        </p:txBody>
      </p:sp>
      <p:sp>
        <p:nvSpPr>
          <p:cNvPr id="4" name="灯片编号占位符 3">
            <a:extLst>
              <a:ext uri="{FF2B5EF4-FFF2-40B4-BE49-F238E27FC236}">
                <a16:creationId xmlns:a16="http://schemas.microsoft.com/office/drawing/2014/main" xmlns="" id="{1AD9ADA4-1628-3684-AD45-D02DC785915E}"/>
              </a:ext>
            </a:extLst>
          </p:cNvPr>
          <p:cNvSpPr>
            <a:spLocks noGrp="1"/>
          </p:cNvSpPr>
          <p:nvPr>
            <p:ph type="sldNum" sz="quarter" idx="10"/>
          </p:nvPr>
        </p:nvSpPr>
        <p:spPr/>
        <p:txBody>
          <a:bodyPr/>
          <a:lstStyle/>
          <a:p>
            <a:pPr>
              <a:defRPr/>
            </a:pPr>
            <a:fld id="{9F1E1402-99D1-48CF-94E7-6AF97D51F067}" type="slidenum">
              <a:rPr lang="en-US" altLang="zh-CN" smtClean="0"/>
              <a:pPr>
                <a:defRPr/>
              </a:pPr>
              <a:t>35</a:t>
            </a:fld>
            <a:endParaRPr lang="en-US" altLang="zh-CN"/>
          </a:p>
        </p:txBody>
      </p:sp>
    </p:spTree>
    <p:extLst>
      <p:ext uri="{BB962C8B-B14F-4D97-AF65-F5344CB8AC3E}">
        <p14:creationId xmlns:p14="http://schemas.microsoft.com/office/powerpoint/2010/main" val="3953504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0E71106-C09C-C945-2AFC-496EEF792454}"/>
              </a:ext>
            </a:extLst>
          </p:cNvPr>
          <p:cNvPicPr>
            <a:picLocks noChangeAspect="1"/>
          </p:cNvPicPr>
          <p:nvPr/>
        </p:nvPicPr>
        <p:blipFill>
          <a:blip r:embed="rId3">
            <a:extLst>
              <a:ext uri="{BEBA8EAE-BF5A-486C-A8C5-ECC9F3942E4B}">
                <a14:imgProps xmlns:a14="http://schemas.microsoft.com/office/drawing/2010/main">
                  <a14:imgLayer r:embed="rId4">
                    <a14:imgEffect>
                      <a14:saturation sat="197000"/>
                    </a14:imgEffect>
                    <a14:imgEffect>
                      <a14:brightnessContrast bright="-15000" contrast="-62000"/>
                    </a14:imgEffect>
                  </a14:imgLayer>
                </a14:imgProps>
              </a:ext>
            </a:extLst>
          </a:blip>
          <a:stretch>
            <a:fillRect/>
          </a:stretch>
        </p:blipFill>
        <p:spPr>
          <a:xfrm>
            <a:off x="0" y="0"/>
            <a:ext cx="9144000" cy="4237743"/>
          </a:xfrm>
          <a:prstGeom prst="rect">
            <a:avLst/>
          </a:prstGeom>
        </p:spPr>
      </p:pic>
      <p:sp>
        <p:nvSpPr>
          <p:cNvPr id="2" name="标题 1"/>
          <p:cNvSpPr>
            <a:spLocks noGrp="1"/>
          </p:cNvSpPr>
          <p:nvPr>
            <p:ph type="title"/>
          </p:nvPr>
        </p:nvSpPr>
        <p:spPr>
          <a:xfrm>
            <a:off x="1007982" y="937094"/>
            <a:ext cx="7128035" cy="895350"/>
          </a:xfrm>
        </p:spPr>
        <p:txBody>
          <a:bodyPr>
            <a:normAutofit fontScale="90000"/>
          </a:bodyPr>
          <a:lstStyle/>
          <a:p>
            <a:r>
              <a:rPr lang="en-US" altLang="zh-CN" sz="4800" b="1" dirty="0">
                <a:solidFill>
                  <a:schemeClr val="accent2">
                    <a:lumMod val="75000"/>
                  </a:schemeClr>
                </a:solidFill>
              </a:rPr>
              <a:t>1.2</a:t>
            </a:r>
            <a:r>
              <a:rPr lang="zh-CN" altLang="en-US" sz="4800" b="1" dirty="0">
                <a:solidFill>
                  <a:schemeClr val="accent2">
                    <a:lumMod val="75000"/>
                  </a:schemeClr>
                </a:solidFill>
              </a:rPr>
              <a:t> 为什么要进行</a:t>
            </a:r>
            <a:r>
              <a:rPr lang="zh-CN" altLang="en-US" sz="4800" b="1" dirty="0">
                <a:solidFill>
                  <a:schemeClr val="accent2">
                    <a:lumMod val="75000"/>
                  </a:schemeClr>
                </a:solidFill>
                <a:sym typeface="+mn-ea"/>
              </a:rPr>
              <a:t>软件测试？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043070945"/>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89367" y="307857"/>
            <a:ext cx="5328062" cy="529493"/>
          </a:xfrm>
        </p:spPr>
        <p:txBody>
          <a:bodyPr>
            <a:normAutofit/>
          </a:bodyPr>
          <a:lstStyle/>
          <a:p>
            <a:r>
              <a:rPr lang="en-US" altLang="zh-CN" dirty="0" err="1">
                <a:latin typeface="微软雅黑" panose="020B0503020204020204" pitchFamily="34" charset="-122"/>
                <a:ea typeface="微软雅黑" panose="020B0503020204020204" pitchFamily="34" charset="-122"/>
              </a:rPr>
              <a:t>为什么要进行软件测试</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297551" y="831004"/>
            <a:ext cx="8109884" cy="3247937"/>
          </a:xfrm>
          <a:prstGeom prst="rect">
            <a:avLst/>
          </a:prstGeom>
          <a:noFill/>
          <a:ln w="9525">
            <a:noFill/>
            <a:miter lim="800000"/>
            <a:headEnd/>
            <a:tailEnd/>
          </a:ln>
        </p:spPr>
        <p:txBody>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zh-CN" dirty="0">
                <a:ea typeface="楷体"/>
                <a:cs typeface="楷体"/>
              </a:rPr>
              <a:t>答案很简单，就是为了保证软件质量 </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软件总存在缺陷。只有通过测试，才可以发现软件缺陷。也只有发现了缺陷，才可以将软件缺陷从软件产品或软件系统中清理出去。</a:t>
            </a: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软件中存在的缺陷给我们带来的损失是巨大的，</a:t>
            </a:r>
            <a:r>
              <a:rPr lang="zh-CN" altLang="zh-CN" dirty="0">
                <a:ea typeface="楷体"/>
                <a:cs typeface="楷体"/>
              </a:rPr>
              <a:t>软件测试是软件质量保证的关键步骤，测试作为一种“预防和评估成本”的投入，从而降低缺陷造成的劣质成本 </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测试是所有工程学科的基本组成单元，自然也是软件开发的重要组成部分。 </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测试人员水平越高，找到软件问题的时间就越早，软件就越容易更正，产品发布之后越稳定，公司赚的钱也越多，微软就是一个典型的例子</a:t>
            </a: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zh-CN" dirty="0">
                <a:ea typeface="楷体"/>
                <a:cs typeface="楷体"/>
              </a:rPr>
              <a:t>软件测试在产品开发中占据着相当重要的位置，也是软件行业几十年的实践所证明的一个道理</a:t>
            </a:r>
            <a:endParaRPr lang="en-US" altLang="zh-CN" dirty="0">
              <a:ea typeface="楷体"/>
              <a:cs typeface="楷体"/>
            </a:endParaRPr>
          </a:p>
        </p:txBody>
      </p:sp>
    </p:spTree>
    <p:extLst>
      <p:ext uri="{BB962C8B-B14F-4D97-AF65-F5344CB8AC3E}">
        <p14:creationId xmlns:p14="http://schemas.microsoft.com/office/powerpoint/2010/main" val="14566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trips(downRight)">
                                      <p:cBhvr>
                                        <p:cTn id="7" dur="10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trips(downRight)">
                                      <p:cBhvr>
                                        <p:cTn id="12" dur="10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trips(downRight)">
                                      <p:cBhvr>
                                        <p:cTn id="17" dur="10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trips(downRight)">
                                      <p:cBhvr>
                                        <p:cTn id="22"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E89513B0-3A32-1560-4976-61CF8BC39393}"/>
              </a:ext>
            </a:extLst>
          </p:cNvPr>
          <p:cNvPicPr>
            <a:picLocks noChangeAspect="1"/>
          </p:cNvPicPr>
          <p:nvPr/>
        </p:nvPicPr>
        <p:blipFill>
          <a:blip r:embed="rId3">
            <a:extLst>
              <a:ext uri="{BEBA8EAE-BF5A-486C-A8C5-ECC9F3942E4B}">
                <a14:imgProps xmlns:a14="http://schemas.microsoft.com/office/drawing/2010/main">
                  <a14:imgLayer r:embed="rId4">
                    <a14:imgEffect>
                      <a14:saturation sat="197000"/>
                    </a14:imgEffect>
                    <a14:imgEffect>
                      <a14:brightnessContrast bright="-15000" contrast="-62000"/>
                    </a14:imgEffect>
                  </a14:imgLayer>
                </a14:imgProps>
              </a:ext>
            </a:extLst>
          </a:blip>
          <a:stretch>
            <a:fillRect/>
          </a:stretch>
        </p:blipFill>
        <p:spPr>
          <a:xfrm>
            <a:off x="0" y="0"/>
            <a:ext cx="9144000" cy="4237743"/>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1.3</a:t>
            </a:r>
            <a:r>
              <a:rPr lang="zh-CN" altLang="en-US" sz="4800" b="1" dirty="0">
                <a:solidFill>
                  <a:schemeClr val="accent2">
                    <a:lumMod val="75000"/>
                  </a:schemeClr>
                </a:solidFill>
              </a:rPr>
              <a:t> 什么是</a:t>
            </a:r>
            <a:r>
              <a:rPr lang="zh-CN" altLang="en-US" sz="4800" b="1" dirty="0">
                <a:solidFill>
                  <a:schemeClr val="accent2">
                    <a:lumMod val="75000"/>
                  </a:schemeClr>
                </a:solidFill>
                <a:sym typeface="+mn-ea"/>
              </a:rPr>
              <a:t>软件测试？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1919289954"/>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166" y="1156455"/>
            <a:ext cx="4684205" cy="2259903"/>
          </a:xfrm>
        </p:spPr>
        <p:txBody>
          <a:bodyPr>
            <a:noAutofit/>
          </a:bodyPr>
          <a:lstStyle/>
          <a:p>
            <a:r>
              <a:rPr lang="en-US" altLang="zh-CN" sz="2000" dirty="0"/>
              <a:t>1.3.1 </a:t>
            </a:r>
            <a:r>
              <a:rPr lang="zh-CN" altLang="en-US" sz="2000" dirty="0"/>
              <a:t>软件测试学科的形成</a:t>
            </a:r>
            <a:endParaRPr lang="en-US" altLang="zh-CN" sz="2000" dirty="0"/>
          </a:p>
          <a:p>
            <a:r>
              <a:rPr lang="en-US" altLang="zh-CN" sz="2000" dirty="0"/>
              <a:t>1.3.2 </a:t>
            </a:r>
            <a:r>
              <a:rPr lang="zh-CN" altLang="en-US" sz="2000" dirty="0"/>
              <a:t>正反两方面的争辩</a:t>
            </a:r>
            <a:endParaRPr lang="en-US" altLang="zh-CN" sz="2000" dirty="0"/>
          </a:p>
          <a:p>
            <a:r>
              <a:rPr lang="en-US" altLang="zh-CN" sz="2000" dirty="0"/>
              <a:t>1.3.3 </a:t>
            </a:r>
            <a:r>
              <a:rPr lang="zh-CN" altLang="en-US" sz="2000" dirty="0"/>
              <a:t>软件测试的定义</a:t>
            </a:r>
            <a:endParaRPr lang="en-US" altLang="zh-CN" sz="2000" dirty="0"/>
          </a:p>
          <a:p>
            <a:r>
              <a:rPr lang="en-US" altLang="zh-CN" sz="2000" dirty="0"/>
              <a:t>1.3.4 </a:t>
            </a:r>
            <a:r>
              <a:rPr lang="zh-CN" altLang="en-US" sz="2000" dirty="0"/>
              <a:t>软件测试的其它观点</a:t>
            </a:r>
          </a:p>
        </p:txBody>
      </p:sp>
    </p:spTree>
    <p:extLst>
      <p:ext uri="{BB962C8B-B14F-4D97-AF65-F5344CB8AC3E}">
        <p14:creationId xmlns:p14="http://schemas.microsoft.com/office/powerpoint/2010/main" val="513013120"/>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CFE66A16-128F-A9E8-271C-6BD8134306FA}"/>
              </a:ext>
            </a:extLst>
          </p:cNvPr>
          <p:cNvPicPr>
            <a:picLocks noChangeAspect="1"/>
          </p:cNvPicPr>
          <p:nvPr/>
        </p:nvPicPr>
        <p:blipFill>
          <a:blip r:embed="rId2"/>
          <a:stretch>
            <a:fillRect/>
          </a:stretch>
        </p:blipFill>
        <p:spPr>
          <a:xfrm>
            <a:off x="0" y="936277"/>
            <a:ext cx="6330398" cy="3799540"/>
          </a:xfrm>
          <a:prstGeom prst="rect">
            <a:avLst/>
          </a:prstGeom>
          <a:ln>
            <a:noFill/>
          </a:ln>
          <a:effectLst>
            <a:outerShdw blurRad="292100" dist="139700" dir="2700000" algn="tl" rotWithShape="0">
              <a:srgbClr val="333333">
                <a:alpha val="65000"/>
              </a:srgbClr>
            </a:outerShdw>
          </a:effectLst>
        </p:spPr>
      </p:pic>
      <p:sp>
        <p:nvSpPr>
          <p:cNvPr id="2" name="标题 1">
            <a:extLst>
              <a:ext uri="{FF2B5EF4-FFF2-40B4-BE49-F238E27FC236}">
                <a16:creationId xmlns:a16="http://schemas.microsoft.com/office/drawing/2014/main" xmlns="" id="{1CB6EF79-EBDC-F6EF-5589-905574F39E65}"/>
              </a:ext>
            </a:extLst>
          </p:cNvPr>
          <p:cNvSpPr>
            <a:spLocks noGrp="1"/>
          </p:cNvSpPr>
          <p:nvPr>
            <p:ph type="title"/>
          </p:nvPr>
        </p:nvSpPr>
        <p:spPr/>
        <p:txBody>
          <a:bodyPr/>
          <a:lstStyle/>
          <a:p>
            <a:r>
              <a:rPr kumimoji="1" lang="zh-CN" altLang="en-US" dirty="0"/>
              <a:t>从就业市场看软件测试</a:t>
            </a:r>
          </a:p>
        </p:txBody>
      </p:sp>
      <p:pic>
        <p:nvPicPr>
          <p:cNvPr id="5" name="图片 4">
            <a:extLst>
              <a:ext uri="{FF2B5EF4-FFF2-40B4-BE49-F238E27FC236}">
                <a16:creationId xmlns:a16="http://schemas.microsoft.com/office/drawing/2014/main" xmlns="" id="{47DE97DC-B088-297F-4C1F-86E98DFC449E}"/>
              </a:ext>
            </a:extLst>
          </p:cNvPr>
          <p:cNvPicPr>
            <a:picLocks noChangeAspect="1"/>
          </p:cNvPicPr>
          <p:nvPr/>
        </p:nvPicPr>
        <p:blipFill>
          <a:blip r:embed="rId3"/>
          <a:stretch>
            <a:fillRect/>
          </a:stretch>
        </p:blipFill>
        <p:spPr>
          <a:xfrm>
            <a:off x="2995391" y="1168169"/>
            <a:ext cx="6046838" cy="33357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5060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1.3.1 </a:t>
            </a:r>
            <a:r>
              <a:rPr lang="zh-CN" altLang="en-US" sz="4500" b="1" dirty="0">
                <a:ln w="19050">
                  <a:noFill/>
                </a:ln>
                <a:solidFill>
                  <a:srgbClr val="FFFFFF"/>
                </a:solidFill>
                <a:latin typeface="微软雅黑" panose="020B0503020204020204" charset="-122"/>
                <a:ea typeface="微软雅黑" panose="020B0503020204020204" charset="-122"/>
              </a:rPr>
              <a:t>软件测试学科的形成</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58650282"/>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FE0AFE-4AE9-3E6E-5F4C-1061925D2C06}"/>
              </a:ext>
            </a:extLst>
          </p:cNvPr>
          <p:cNvSpPr>
            <a:spLocks noGrp="1"/>
          </p:cNvSpPr>
          <p:nvPr>
            <p:ph type="title"/>
          </p:nvPr>
        </p:nvSpPr>
        <p:spPr/>
        <p:txBody>
          <a:bodyPr/>
          <a:lstStyle/>
          <a:p>
            <a:r>
              <a:rPr kumimoji="1" lang="zh-CN" altLang="en-US" dirty="0"/>
              <a:t>从狭义的软件测试到广义的软件测试</a:t>
            </a:r>
          </a:p>
        </p:txBody>
      </p:sp>
      <p:sp>
        <p:nvSpPr>
          <p:cNvPr id="3" name="文本占位符 2">
            <a:extLst>
              <a:ext uri="{FF2B5EF4-FFF2-40B4-BE49-F238E27FC236}">
                <a16:creationId xmlns:a16="http://schemas.microsoft.com/office/drawing/2014/main" xmlns="" id="{20E15F7B-4578-8E7B-B0C1-A102ABEB9DAA}"/>
              </a:ext>
            </a:extLst>
          </p:cNvPr>
          <p:cNvSpPr>
            <a:spLocks noGrp="1"/>
          </p:cNvSpPr>
          <p:nvPr>
            <p:ph type="body" sz="quarter" idx="11"/>
          </p:nvPr>
        </p:nvSpPr>
        <p:spPr>
          <a:xfrm>
            <a:off x="582038" y="1727937"/>
            <a:ext cx="7948645" cy="2632190"/>
          </a:xfrm>
        </p:spPr>
        <p:txBody>
          <a:bodyPr>
            <a:normAutofit/>
          </a:bodyPr>
          <a:lstStyle/>
          <a:p>
            <a:r>
              <a:rPr kumimoji="1" lang="zh-CN" altLang="en-US" sz="2000" b="1" dirty="0"/>
              <a:t>软件不只是可执行的程序</a:t>
            </a:r>
            <a:r>
              <a:rPr kumimoji="1" lang="zh-CN" altLang="en-US" sz="2000" dirty="0"/>
              <a:t>，“需求、设计和代码”都属于软件的组成部分，对“需求、设计和代码”评审属于静态测试</a:t>
            </a:r>
            <a:endParaRPr kumimoji="1" lang="en-US" altLang="zh-CN" sz="2000" dirty="0"/>
          </a:p>
          <a:p>
            <a:r>
              <a:rPr kumimoji="1" lang="zh-CN" altLang="en-US" sz="2000" dirty="0"/>
              <a:t>既然提出“动态测试”，这就能说明大家认可“静态测试”，软件测试包含静态测试和动态测试</a:t>
            </a:r>
            <a:endParaRPr kumimoji="1" lang="en-US" altLang="zh-CN" sz="2000" dirty="0"/>
          </a:p>
          <a:p>
            <a:r>
              <a:rPr kumimoji="1" lang="zh-CN" altLang="en-US" sz="2000" dirty="0"/>
              <a:t>测试进行得越早，成本越低；相反，缺陷发现得越迟研发成本越高</a:t>
            </a:r>
            <a:endParaRPr kumimoji="1" lang="en-US" altLang="zh-CN" sz="2000" dirty="0"/>
          </a:p>
          <a:p>
            <a:endParaRPr kumimoji="1" lang="zh-CN" altLang="en-US" sz="2000" dirty="0"/>
          </a:p>
        </p:txBody>
      </p:sp>
      <p:grpSp>
        <p:nvGrpSpPr>
          <p:cNvPr id="10" name="组合 9">
            <a:extLst>
              <a:ext uri="{FF2B5EF4-FFF2-40B4-BE49-F238E27FC236}">
                <a16:creationId xmlns:a16="http://schemas.microsoft.com/office/drawing/2014/main" xmlns="" id="{2BF8AD11-8D01-0B3D-687C-449850CF25B2}"/>
              </a:ext>
            </a:extLst>
          </p:cNvPr>
          <p:cNvGrpSpPr/>
          <p:nvPr/>
        </p:nvGrpSpPr>
        <p:grpSpPr>
          <a:xfrm>
            <a:off x="802887" y="954350"/>
            <a:ext cx="3057247" cy="461665"/>
            <a:chOff x="802887" y="954350"/>
            <a:chExt cx="3057247" cy="461665"/>
          </a:xfrm>
        </p:grpSpPr>
        <p:sp>
          <p:nvSpPr>
            <p:cNvPr id="4" name="文本框 3">
              <a:extLst>
                <a:ext uri="{FF2B5EF4-FFF2-40B4-BE49-F238E27FC236}">
                  <a16:creationId xmlns:a16="http://schemas.microsoft.com/office/drawing/2014/main" xmlns="" id="{DA116631-3407-7657-1F40-71AEDD1308F6}"/>
                </a:ext>
              </a:extLst>
            </p:cNvPr>
            <p:cNvSpPr txBox="1"/>
            <p:nvPr/>
          </p:nvSpPr>
          <p:spPr>
            <a:xfrm>
              <a:off x="802887" y="954350"/>
              <a:ext cx="3057247" cy="461665"/>
            </a:xfrm>
            <a:prstGeom prst="rect">
              <a:avLst/>
            </a:prstGeom>
            <a:noFill/>
          </p:spPr>
          <p:txBody>
            <a:bodyPr wrap="none" rtlCol="0">
              <a:spAutoFit/>
            </a:bodyPr>
            <a:lstStyle/>
            <a:p>
              <a:r>
                <a:rPr kumimoji="1" lang="zh-CN" altLang="en-US" sz="2400" dirty="0">
                  <a:solidFill>
                    <a:srgbClr val="0070C0"/>
                  </a:solidFill>
                  <a:latin typeface="Microsoft YaHei" panose="020B0503020204020204" pitchFamily="34" charset="-122"/>
                  <a:ea typeface="Microsoft YaHei" panose="020B0503020204020204" pitchFamily="34" charset="-122"/>
                </a:rPr>
                <a:t>软件测试 </a:t>
              </a:r>
              <a:r>
                <a:rPr kumimoji="1" lang="en-US" altLang="zh-CN" sz="2400" dirty="0">
                  <a:solidFill>
                    <a:srgbClr val="FF0000"/>
                  </a:solidFill>
                  <a:latin typeface="Microsoft YaHei" panose="020B0503020204020204" pitchFamily="34" charset="-122"/>
                  <a:ea typeface="Microsoft YaHei" panose="020B0503020204020204" pitchFamily="34" charset="-122"/>
                </a:rPr>
                <a:t>=</a:t>
              </a:r>
              <a:r>
                <a:rPr kumimoji="1" lang="zh-CN" altLang="en-US" sz="2400" dirty="0">
                  <a:solidFill>
                    <a:srgbClr val="0070C0"/>
                  </a:solidFill>
                  <a:latin typeface="Microsoft YaHei" panose="020B0503020204020204" pitchFamily="34" charset="-122"/>
                  <a:ea typeface="Microsoft YaHei" panose="020B0503020204020204" pitchFamily="34" charset="-122"/>
                </a:rPr>
                <a:t> 程序测试</a:t>
              </a:r>
            </a:p>
          </p:txBody>
        </p:sp>
        <p:cxnSp>
          <p:nvCxnSpPr>
            <p:cNvPr id="6" name="直线连接符 5">
              <a:extLst>
                <a:ext uri="{FF2B5EF4-FFF2-40B4-BE49-F238E27FC236}">
                  <a16:creationId xmlns:a16="http://schemas.microsoft.com/office/drawing/2014/main" xmlns="" id="{4C2EED34-73A7-B883-190B-1B510536316D}"/>
                </a:ext>
              </a:extLst>
            </p:cNvPr>
            <p:cNvCxnSpPr>
              <a:cxnSpLocks/>
            </p:cNvCxnSpPr>
            <p:nvPr/>
          </p:nvCxnSpPr>
          <p:spPr>
            <a:xfrm flipH="1">
              <a:off x="2286906" y="1089664"/>
              <a:ext cx="89210" cy="1910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8856485"/>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60BE6EC1-AD28-15A7-DD91-317AE6BBA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517" y="673698"/>
            <a:ext cx="5461016" cy="3796104"/>
          </a:xfrm>
          <a:prstGeom prst="rect">
            <a:avLst/>
          </a:prstGeom>
        </p:spPr>
      </p:pic>
      <p:sp>
        <p:nvSpPr>
          <p:cNvPr id="2" name="标题 1">
            <a:extLst>
              <a:ext uri="{FF2B5EF4-FFF2-40B4-BE49-F238E27FC236}">
                <a16:creationId xmlns:a16="http://schemas.microsoft.com/office/drawing/2014/main" xmlns="" id="{878D0027-4890-6DD6-39F7-0EEA9ED972F2}"/>
              </a:ext>
            </a:extLst>
          </p:cNvPr>
          <p:cNvSpPr>
            <a:spLocks noGrp="1"/>
          </p:cNvSpPr>
          <p:nvPr>
            <p:ph type="title"/>
          </p:nvPr>
        </p:nvSpPr>
        <p:spPr/>
        <p:txBody>
          <a:bodyPr/>
          <a:lstStyle/>
          <a:p>
            <a:r>
              <a:rPr kumimoji="1" lang="zh-CN" altLang="en-US" dirty="0"/>
              <a:t>广义的软件测试可以极大地降低研发成本</a:t>
            </a:r>
          </a:p>
        </p:txBody>
      </p:sp>
      <p:sp>
        <p:nvSpPr>
          <p:cNvPr id="3" name="文本占位符 2">
            <a:extLst>
              <a:ext uri="{FF2B5EF4-FFF2-40B4-BE49-F238E27FC236}">
                <a16:creationId xmlns:a16="http://schemas.microsoft.com/office/drawing/2014/main" xmlns="" id="{5C243DBA-ACB2-3B85-0324-476E18D789CE}"/>
              </a:ext>
            </a:extLst>
          </p:cNvPr>
          <p:cNvSpPr>
            <a:spLocks noGrp="1"/>
          </p:cNvSpPr>
          <p:nvPr>
            <p:ph type="body" sz="quarter" idx="11"/>
          </p:nvPr>
        </p:nvSpPr>
        <p:spPr>
          <a:xfrm>
            <a:off x="425766" y="1066604"/>
            <a:ext cx="5667026" cy="1929008"/>
          </a:xfrm>
        </p:spPr>
        <p:txBody>
          <a:bodyPr/>
          <a:lstStyle/>
          <a:p>
            <a:r>
              <a:rPr kumimoji="1" lang="zh-CN" altLang="en-US" dirty="0"/>
              <a:t>缺陷发现得越迟，其修复的成本越高，而且是非线性增长</a:t>
            </a:r>
          </a:p>
        </p:txBody>
      </p:sp>
    </p:spTree>
    <p:extLst>
      <p:ext uri="{BB962C8B-B14F-4D97-AF65-F5344CB8AC3E}">
        <p14:creationId xmlns:p14="http://schemas.microsoft.com/office/powerpoint/2010/main" val="3149152121"/>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4312" y="156364"/>
            <a:ext cx="5130570" cy="857250"/>
          </a:xfrm>
        </p:spPr>
        <p:txBody>
          <a:bodyPr/>
          <a:lstStyle/>
          <a:p>
            <a:r>
              <a:rPr kumimoji="1" lang="zh-CN" altLang="en-US" dirty="0">
                <a:latin typeface="微软雅黑" panose="020B0503020204020204" pitchFamily="34" charset="-122"/>
                <a:ea typeface="微软雅黑" panose="020B0503020204020204" pitchFamily="34" charset="-122"/>
              </a:rPr>
              <a:t>软件测试学科的发展</a:t>
            </a:r>
          </a:p>
        </p:txBody>
      </p:sp>
      <p:sp>
        <p:nvSpPr>
          <p:cNvPr id="26627" name="Rectangle 4"/>
          <p:cNvSpPr>
            <a:spLocks noGrp="1" noChangeArrowheads="1"/>
          </p:cNvSpPr>
          <p:nvPr>
            <p:ph type="body" idx="4294967295"/>
          </p:nvPr>
        </p:nvSpPr>
        <p:spPr>
          <a:xfrm>
            <a:off x="1134963" y="946939"/>
            <a:ext cx="7170837" cy="3539336"/>
          </a:xfrm>
        </p:spPr>
        <p:txBody>
          <a:bodyPr>
            <a:noAutofit/>
          </a:bodyPr>
          <a:lstStyle/>
          <a:p>
            <a:pPr marL="406400" indent="-406400" eaLnBrk="0" hangingPunct="0">
              <a:lnSpc>
                <a:spcPct val="130000"/>
              </a:lnSpc>
              <a:buClr>
                <a:schemeClr val="accent1">
                  <a:lumMod val="50000"/>
                </a:schemeClr>
              </a:buClr>
              <a:buSzPct val="90000"/>
              <a:buFont typeface="Wingdings" charset="2"/>
              <a:buChar char="p"/>
              <a:defRPr/>
            </a:pPr>
            <a:r>
              <a:rPr lang="en-US" altLang="zh-CN" sz="2000" kern="1200" dirty="0">
                <a:ea typeface="楷体"/>
                <a:cs typeface="楷体"/>
              </a:rPr>
              <a:t>1957</a:t>
            </a:r>
            <a:r>
              <a:rPr lang="zh-CN" altLang="en-US" sz="2000" kern="1200" dirty="0">
                <a:ea typeface="楷体"/>
                <a:cs typeface="楷体"/>
              </a:rPr>
              <a:t>年之前，调试为主</a:t>
            </a:r>
            <a:r>
              <a:rPr lang="zh-CN" altLang="en-US" sz="2000" b="1" dirty="0"/>
              <a:t> </a:t>
            </a:r>
            <a:r>
              <a:rPr lang="en-US" altLang="zh-CN" sz="2000" b="1" dirty="0"/>
              <a:t>(Debugging Oriented)</a:t>
            </a:r>
            <a:endParaRPr lang="en-US" altLang="zh-CN" sz="2000" kern="1200" dirty="0">
              <a:ea typeface="楷体"/>
              <a:cs typeface="楷体"/>
            </a:endParaRP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1957</a:t>
            </a:r>
            <a:r>
              <a:rPr lang="zh-CN" altLang="en-US" sz="2000" dirty="0">
                <a:ea typeface="楷体"/>
                <a:cs typeface="楷体"/>
              </a:rPr>
              <a:t>～</a:t>
            </a:r>
            <a:r>
              <a:rPr lang="en-US" altLang="zh-CN" sz="2000" dirty="0">
                <a:ea typeface="楷体"/>
                <a:cs typeface="楷体"/>
              </a:rPr>
              <a:t>1978</a:t>
            </a:r>
            <a:r>
              <a:rPr lang="zh-CN" altLang="en-US" sz="2000" dirty="0">
                <a:ea typeface="楷体"/>
                <a:cs typeface="楷体"/>
              </a:rPr>
              <a:t>年，以功能验证为导向，测试是证明软件是正确的（正向思维）。</a:t>
            </a: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1978</a:t>
            </a:r>
            <a:r>
              <a:rPr lang="zh-CN" altLang="en-US" sz="2000" dirty="0">
                <a:ea typeface="楷体"/>
                <a:cs typeface="楷体"/>
              </a:rPr>
              <a:t>～</a:t>
            </a:r>
            <a:r>
              <a:rPr lang="en-US" altLang="zh-CN" sz="2000" dirty="0">
                <a:ea typeface="楷体"/>
                <a:cs typeface="楷体"/>
              </a:rPr>
              <a:t>1983</a:t>
            </a:r>
            <a:r>
              <a:rPr lang="zh-CN" altLang="en-US" sz="2000" dirty="0">
                <a:ea typeface="楷体"/>
                <a:cs typeface="楷体"/>
              </a:rPr>
              <a:t>年，以破坏性检测为导向，测试是为了找到软件中的错误（逆向思维）。</a:t>
            </a: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1983</a:t>
            </a:r>
            <a:r>
              <a:rPr lang="zh-CN" altLang="en-US" sz="2000" dirty="0">
                <a:ea typeface="楷体"/>
                <a:cs typeface="楷体"/>
              </a:rPr>
              <a:t>～</a:t>
            </a:r>
            <a:r>
              <a:rPr lang="en-US" altLang="zh-CN" sz="2000" dirty="0">
                <a:ea typeface="楷体"/>
                <a:cs typeface="楷体"/>
              </a:rPr>
              <a:t>1987</a:t>
            </a:r>
            <a:r>
              <a:rPr lang="zh-CN" altLang="en-US" sz="2000" dirty="0">
                <a:ea typeface="楷体"/>
                <a:cs typeface="楷体"/>
              </a:rPr>
              <a:t>年，以质量评估为导向，测试是提供产品的评估和质量度量。</a:t>
            </a: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1988</a:t>
            </a:r>
            <a:r>
              <a:rPr lang="zh-CN" altLang="en-US" sz="2000" dirty="0">
                <a:ea typeface="楷体"/>
                <a:cs typeface="楷体"/>
              </a:rPr>
              <a:t>年起，以缺陷预防为导向，测试是为了展示软件符合设计要求，发现缺陷、预防缺陷。</a:t>
            </a:r>
          </a:p>
        </p:txBody>
      </p:sp>
    </p:spTree>
    <p:extLst>
      <p:ext uri="{BB962C8B-B14F-4D97-AF65-F5344CB8AC3E}">
        <p14:creationId xmlns:p14="http://schemas.microsoft.com/office/powerpoint/2010/main" val="2453356234"/>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a:ea typeface="楷体"/>
                <a:cs typeface="楷体"/>
              </a:rPr>
              <a:t>1957</a:t>
            </a:r>
            <a:r>
              <a:rPr lang="zh-CN" altLang="en-US" kern="1200" dirty="0">
                <a:ea typeface="楷体"/>
                <a:cs typeface="楷体"/>
              </a:rPr>
              <a:t>～</a:t>
            </a:r>
            <a:r>
              <a:rPr lang="en-US" altLang="zh-CN" kern="1200" dirty="0">
                <a:ea typeface="楷体"/>
                <a:cs typeface="楷体"/>
              </a:rPr>
              <a:t>1978</a:t>
            </a:r>
            <a:r>
              <a:rPr lang="zh-CN" altLang="en-US" kern="1200" dirty="0">
                <a:ea typeface="楷体"/>
                <a:cs typeface="楷体"/>
              </a:rPr>
              <a:t>年，</a:t>
            </a:r>
            <a:r>
              <a:rPr lang="zh-CN" altLang="en-US" b="1" dirty="0"/>
              <a:t>证明为主</a:t>
            </a:r>
            <a:endParaRPr lang="zh-CN" altLang="en-US" dirty="0"/>
          </a:p>
        </p:txBody>
      </p:sp>
      <p:sp>
        <p:nvSpPr>
          <p:cNvPr id="3" name="内容占位符 2"/>
          <p:cNvSpPr>
            <a:spLocks noGrp="1"/>
          </p:cNvSpPr>
          <p:nvPr>
            <p:ph idx="1"/>
          </p:nvPr>
        </p:nvSpPr>
        <p:spPr>
          <a:xfrm>
            <a:off x="1143001" y="964407"/>
            <a:ext cx="6777371" cy="3588544"/>
          </a:xfrm>
        </p:spPr>
        <p:txBody>
          <a:bodyPr>
            <a:normAutofit fontScale="70000" lnSpcReduction="20000"/>
          </a:bodyPr>
          <a:lstStyle/>
          <a:p>
            <a:pPr>
              <a:lnSpc>
                <a:spcPct val="120000"/>
              </a:lnSpc>
            </a:pPr>
            <a:r>
              <a:rPr lang="en-US" altLang="zh-CN" dirty="0"/>
              <a:t>1957</a:t>
            </a:r>
            <a:r>
              <a:rPr lang="zh-CN" altLang="en-US" dirty="0"/>
              <a:t>年，</a:t>
            </a:r>
            <a:r>
              <a:rPr lang="en-US" altLang="zh-CN" dirty="0"/>
              <a:t>Charles Baker</a:t>
            </a:r>
            <a:r>
              <a:rPr lang="zh-CN" altLang="en-US" dirty="0"/>
              <a:t>在他的一本书中对调试和测试进行了区分：</a:t>
            </a:r>
          </a:p>
          <a:p>
            <a:pPr>
              <a:lnSpc>
                <a:spcPct val="120000"/>
              </a:lnSpc>
            </a:pPr>
            <a:r>
              <a:rPr lang="zh-CN" altLang="en-US" b="1" dirty="0"/>
              <a:t>调试</a:t>
            </a:r>
            <a:r>
              <a:rPr lang="en-US" altLang="zh-CN" b="1" dirty="0"/>
              <a:t>(Debug)</a:t>
            </a:r>
            <a:r>
              <a:rPr lang="zh-CN" altLang="en-US" b="1" dirty="0"/>
              <a:t>：确保程序做了程序员想它做的事情</a:t>
            </a:r>
            <a:endParaRPr lang="zh-CN" altLang="en-US" dirty="0"/>
          </a:p>
          <a:p>
            <a:pPr>
              <a:lnSpc>
                <a:spcPct val="120000"/>
              </a:lnSpc>
            </a:pPr>
            <a:r>
              <a:rPr lang="zh-CN" altLang="en-US" b="1" dirty="0"/>
              <a:t>测试</a:t>
            </a:r>
            <a:r>
              <a:rPr lang="en-US" altLang="zh-CN" b="1" dirty="0"/>
              <a:t>(Testing)</a:t>
            </a:r>
            <a:r>
              <a:rPr lang="zh-CN" altLang="en-US" b="1" dirty="0"/>
              <a:t>：确保程序解决了它该解决的问题</a:t>
            </a:r>
            <a:endParaRPr lang="en-US" altLang="zh-CN" b="1" dirty="0"/>
          </a:p>
          <a:p>
            <a:pPr>
              <a:lnSpc>
                <a:spcPct val="120000"/>
              </a:lnSpc>
            </a:pPr>
            <a:r>
              <a:rPr lang="zh-CN" altLang="en-US" dirty="0"/>
              <a:t>这个时期测试的主要目就是确认软件是满足需求的，也就是我们常说的“做了该做的事情”。</a:t>
            </a:r>
            <a:endParaRPr lang="en-US" altLang="zh-CN" dirty="0"/>
          </a:p>
          <a:p>
            <a:pPr>
              <a:lnSpc>
                <a:spcPct val="120000"/>
              </a:lnSpc>
            </a:pPr>
            <a:r>
              <a:rPr lang="en-US" altLang="zh-CN" dirty="0"/>
              <a:t>1972</a:t>
            </a:r>
            <a:r>
              <a:rPr lang="zh-CN" altLang="en-US" dirty="0"/>
              <a:t>年，</a:t>
            </a:r>
            <a:r>
              <a:rPr lang="zh-CN" altLang="en-US" dirty="0">
                <a:hlinkClick r:id="rId2"/>
              </a:rPr>
              <a:t>软件测试</a:t>
            </a:r>
            <a:r>
              <a:rPr lang="zh-CN" altLang="en-US" dirty="0"/>
              <a:t>领域的先驱</a:t>
            </a:r>
            <a:r>
              <a:rPr lang="en-US" altLang="zh-CN" dirty="0"/>
              <a:t>Bill Hetzel</a:t>
            </a:r>
            <a:r>
              <a:rPr lang="zh-CN" altLang="en-US" dirty="0"/>
              <a:t>博士，提出了对软件测试的定义：“</a:t>
            </a:r>
            <a:r>
              <a:rPr lang="zh-CN" altLang="en-US" b="1" dirty="0"/>
              <a:t>就是建立一种信心，认为程序能够按预期的设想运行。</a:t>
            </a:r>
            <a:r>
              <a:rPr lang="en-US" altLang="zh-CN" b="1" dirty="0"/>
              <a:t>Establish confidence that a program does what it is supposed to do.</a:t>
            </a:r>
            <a:r>
              <a:rPr lang="en-US" altLang="zh-CN" dirty="0"/>
              <a:t> ”   </a:t>
            </a:r>
            <a:r>
              <a:rPr lang="zh-CN" altLang="en-US" dirty="0"/>
              <a:t>为表明软件正确而进行测试</a:t>
            </a:r>
            <a:endParaRPr lang="en-US" altLang="zh-CN" dirty="0"/>
          </a:p>
          <a:p>
            <a:pPr>
              <a:lnSpc>
                <a:spcPct val="120000"/>
              </a:lnSpc>
            </a:pPr>
            <a:r>
              <a:rPr lang="en-US" altLang="zh-CN" dirty="0"/>
              <a:t>1972</a:t>
            </a:r>
            <a:r>
              <a:rPr lang="zh-CN" altLang="en-US" dirty="0"/>
              <a:t>年</a:t>
            </a:r>
            <a:r>
              <a:rPr lang="en-US" altLang="zh-CN" dirty="0"/>
              <a:t>Bill Hetzel</a:t>
            </a:r>
            <a:r>
              <a:rPr lang="zh-CN" altLang="en-US" dirty="0"/>
              <a:t>在北卡罗来纳大学举行了首届软件测试正式会议</a:t>
            </a:r>
            <a:endParaRPr lang="en-US" altLang="zh-CN" dirty="0"/>
          </a:p>
          <a:p>
            <a:pPr>
              <a:lnSpc>
                <a:spcPct val="120000"/>
              </a:lnSpc>
            </a:pPr>
            <a:r>
              <a:rPr lang="en-US" altLang="zh-CN" dirty="0"/>
              <a:t>1975</a:t>
            </a:r>
            <a:r>
              <a:rPr lang="zh-CN" altLang="en-US" dirty="0"/>
              <a:t>年</a:t>
            </a:r>
            <a:r>
              <a:rPr lang="en-US" altLang="zh-CN" dirty="0"/>
              <a:t>John Good Enough</a:t>
            </a:r>
            <a:r>
              <a:rPr lang="zh-CN" altLang="en-US" dirty="0"/>
              <a:t>和</a:t>
            </a:r>
            <a:r>
              <a:rPr lang="en-US" altLang="zh-CN" dirty="0"/>
              <a:t>Susan Gerhart</a:t>
            </a:r>
            <a:r>
              <a:rPr lang="zh-CN" altLang="en-US" dirty="0"/>
              <a:t>在</a:t>
            </a:r>
            <a:r>
              <a:rPr lang="en-US" altLang="zh-CN" dirty="0"/>
              <a:t>IEEE</a:t>
            </a:r>
            <a:r>
              <a:rPr lang="zh-CN" altLang="en-US" dirty="0"/>
              <a:t>上发表了</a:t>
            </a:r>
            <a:r>
              <a:rPr lang="en-US" altLang="zh-CN" dirty="0"/>
              <a:t>《</a:t>
            </a:r>
            <a:r>
              <a:rPr lang="zh-CN" altLang="en-US" dirty="0"/>
              <a:t>测试数据选择的原理</a:t>
            </a:r>
            <a:r>
              <a:rPr lang="en-US" altLang="zh-CN" dirty="0"/>
              <a:t>》</a:t>
            </a:r>
            <a:r>
              <a:rPr lang="zh-CN" altLang="en-US" dirty="0"/>
              <a:t>的文章，软件测试被确定为一种研究方向。</a:t>
            </a:r>
          </a:p>
          <a:p>
            <a:endParaRPr lang="zh-CN" altLang="en-US" dirty="0"/>
          </a:p>
        </p:txBody>
      </p:sp>
      <p:sp>
        <p:nvSpPr>
          <p:cNvPr id="4" name="灯片编号占位符 3"/>
          <p:cNvSpPr>
            <a:spLocks noGrp="1"/>
          </p:cNvSpPr>
          <p:nvPr>
            <p:ph type="sldNum" sz="quarter" idx="10"/>
          </p:nvPr>
        </p:nvSpPr>
        <p:spPr/>
        <p:txBody>
          <a:bodyPr/>
          <a:lstStyle/>
          <a:p>
            <a:pPr>
              <a:defRPr/>
            </a:pPr>
            <a:fld id="{9F1E1402-99D1-48CF-94E7-6AF97D51F067}" type="slidenum">
              <a:rPr lang="en-US" altLang="zh-CN" smtClean="0"/>
              <a:pPr>
                <a:defRPr/>
              </a:pPr>
              <a:t>44</a:t>
            </a:fld>
            <a:endParaRPr lang="en-US" altLang="zh-CN"/>
          </a:p>
        </p:txBody>
      </p:sp>
    </p:spTree>
    <p:extLst>
      <p:ext uri="{BB962C8B-B14F-4D97-AF65-F5344CB8AC3E}">
        <p14:creationId xmlns:p14="http://schemas.microsoft.com/office/powerpoint/2010/main" val="2798415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657" y="303499"/>
            <a:ext cx="8229600" cy="421481"/>
          </a:xfrm>
        </p:spPr>
        <p:txBody>
          <a:bodyPr>
            <a:normAutofit fontScale="90000"/>
          </a:bodyPr>
          <a:lstStyle/>
          <a:p>
            <a:r>
              <a:rPr lang="en-US" altLang="zh-CN" kern="1200" dirty="0">
                <a:ea typeface="楷体"/>
                <a:cs typeface="楷体"/>
              </a:rPr>
              <a:t>1978</a:t>
            </a:r>
            <a:r>
              <a:rPr lang="zh-CN" altLang="en-US" kern="1200" dirty="0">
                <a:ea typeface="楷体"/>
                <a:cs typeface="楷体"/>
              </a:rPr>
              <a:t>～</a:t>
            </a:r>
            <a:r>
              <a:rPr lang="en-US" altLang="zh-CN" kern="1200" dirty="0">
                <a:ea typeface="楷体"/>
                <a:cs typeface="楷体"/>
              </a:rPr>
              <a:t>1983</a:t>
            </a:r>
            <a:r>
              <a:rPr lang="zh-CN" altLang="en-US" kern="1200" dirty="0">
                <a:ea typeface="楷体"/>
                <a:cs typeface="楷体"/>
              </a:rPr>
              <a:t>年，</a:t>
            </a:r>
            <a:r>
              <a:rPr lang="zh-CN" altLang="en-US" b="1" dirty="0"/>
              <a:t>破坏为主</a:t>
            </a:r>
            <a:r>
              <a:rPr lang="en-US" altLang="zh-CN" b="1" dirty="0"/>
              <a:t>(Destruction Oriented)</a:t>
            </a:r>
            <a:endParaRPr lang="zh-CN" altLang="en-US" dirty="0"/>
          </a:p>
        </p:txBody>
      </p:sp>
      <p:sp>
        <p:nvSpPr>
          <p:cNvPr id="3" name="内容占位符 2"/>
          <p:cNvSpPr>
            <a:spLocks noGrp="1"/>
          </p:cNvSpPr>
          <p:nvPr>
            <p:ph idx="1"/>
          </p:nvPr>
        </p:nvSpPr>
        <p:spPr>
          <a:xfrm>
            <a:off x="1331641" y="964407"/>
            <a:ext cx="6157391" cy="3588544"/>
          </a:xfrm>
        </p:spPr>
        <p:txBody>
          <a:bodyPr/>
          <a:lstStyle/>
          <a:p>
            <a:r>
              <a:rPr lang="en-US" altLang="zh-CN" dirty="0"/>
              <a:t>1979</a:t>
            </a:r>
            <a:r>
              <a:rPr lang="zh-CN" altLang="en-US" dirty="0"/>
              <a:t>年</a:t>
            </a:r>
            <a:r>
              <a:rPr lang="en-US" altLang="zh-CN" dirty="0" err="1"/>
              <a:t>Glenford</a:t>
            </a:r>
            <a:r>
              <a:rPr lang="en-US" altLang="zh-CN" dirty="0"/>
              <a:t> J. Myers</a:t>
            </a:r>
            <a:r>
              <a:rPr lang="zh-CN" altLang="en-US" dirty="0"/>
              <a:t>（代表论著</a:t>
            </a:r>
            <a:r>
              <a:rPr lang="en-US" altLang="zh-CN" dirty="0"/>
              <a:t>《The Art of Software Testing》</a:t>
            </a:r>
            <a:r>
              <a:rPr lang="zh-CN" altLang="en-US" dirty="0"/>
              <a:t>）提出了对软件测试的定义：</a:t>
            </a:r>
            <a:r>
              <a:rPr lang="zh-CN" altLang="en-US" b="1" dirty="0"/>
              <a:t>“测试是为发现错误而执行的一个程序或者系统的过程。</a:t>
            </a:r>
            <a:r>
              <a:rPr lang="en-US" altLang="zh-CN" b="1" dirty="0"/>
              <a:t>” </a:t>
            </a:r>
            <a:r>
              <a:rPr lang="en-US" altLang="zh-CN" dirty="0"/>
              <a:t> </a:t>
            </a:r>
            <a:r>
              <a:rPr lang="zh-CN" altLang="en-US" dirty="0"/>
              <a:t>　　　　　　　　　</a:t>
            </a:r>
            <a:endParaRPr lang="en-US" altLang="zh-CN" dirty="0"/>
          </a:p>
          <a:p>
            <a:r>
              <a:rPr lang="zh-CN" altLang="en-US" dirty="0"/>
              <a:t>测试的目的是寻找错误，并且是尽最大可能找出最多的错误。这个观点较之前证明为主的思路，是一个很大的进步。我们不仅要证明软件做了该做的事情，也要保证它没做不该做的事情，这会使测试更加全面，更容易发现问题。</a:t>
            </a:r>
          </a:p>
        </p:txBody>
      </p:sp>
      <p:sp>
        <p:nvSpPr>
          <p:cNvPr id="4" name="灯片编号占位符 3"/>
          <p:cNvSpPr>
            <a:spLocks noGrp="1"/>
          </p:cNvSpPr>
          <p:nvPr>
            <p:ph type="sldNum" sz="quarter" idx="10"/>
          </p:nvPr>
        </p:nvSpPr>
        <p:spPr/>
        <p:txBody>
          <a:bodyPr/>
          <a:lstStyle/>
          <a:p>
            <a:pPr>
              <a:defRPr/>
            </a:pPr>
            <a:fld id="{9F1E1402-99D1-48CF-94E7-6AF97D51F067}" type="slidenum">
              <a:rPr lang="en-US" altLang="zh-CN" smtClean="0"/>
              <a:pPr>
                <a:defRPr/>
              </a:pPr>
              <a:t>45</a:t>
            </a:fld>
            <a:endParaRPr lang="en-US" altLang="zh-CN"/>
          </a:p>
        </p:txBody>
      </p:sp>
    </p:spTree>
    <p:extLst>
      <p:ext uri="{BB962C8B-B14F-4D97-AF65-F5344CB8AC3E}">
        <p14:creationId xmlns:p14="http://schemas.microsoft.com/office/powerpoint/2010/main" val="1211919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4235" y="275035"/>
            <a:ext cx="7935515" cy="421481"/>
          </a:xfrm>
        </p:spPr>
        <p:txBody>
          <a:bodyPr>
            <a:normAutofit fontScale="90000"/>
          </a:bodyPr>
          <a:lstStyle/>
          <a:p>
            <a:r>
              <a:rPr lang="en-US" altLang="zh-CN" kern="1200" dirty="0">
                <a:ea typeface="楷体"/>
                <a:cs typeface="楷体"/>
              </a:rPr>
              <a:t>1983</a:t>
            </a:r>
            <a:r>
              <a:rPr lang="zh-CN" altLang="en-US" kern="1200" dirty="0">
                <a:ea typeface="楷体"/>
                <a:cs typeface="楷体"/>
              </a:rPr>
              <a:t>～</a:t>
            </a:r>
            <a:r>
              <a:rPr lang="en-US" altLang="zh-CN" kern="1200" dirty="0">
                <a:ea typeface="楷体"/>
                <a:cs typeface="楷体"/>
              </a:rPr>
              <a:t>1987</a:t>
            </a:r>
            <a:r>
              <a:rPr lang="zh-CN" altLang="en-US" kern="1200" dirty="0">
                <a:ea typeface="楷体"/>
                <a:cs typeface="楷体"/>
              </a:rPr>
              <a:t>年，</a:t>
            </a:r>
            <a:r>
              <a:rPr lang="zh-CN" altLang="en-US" b="1" dirty="0"/>
              <a:t>评估为主</a:t>
            </a:r>
            <a:r>
              <a:rPr lang="en-US" altLang="zh-CN" b="1" dirty="0"/>
              <a:t>(Destruction Oriented)</a:t>
            </a:r>
            <a:endParaRPr lang="zh-CN" altLang="en-US" dirty="0"/>
          </a:p>
        </p:txBody>
      </p:sp>
      <p:sp>
        <p:nvSpPr>
          <p:cNvPr id="3" name="内容占位符 2"/>
          <p:cNvSpPr>
            <a:spLocks noGrp="1"/>
          </p:cNvSpPr>
          <p:nvPr>
            <p:ph idx="1"/>
          </p:nvPr>
        </p:nvSpPr>
        <p:spPr>
          <a:xfrm>
            <a:off x="1223629" y="964406"/>
            <a:ext cx="7313152" cy="3944541"/>
          </a:xfrm>
        </p:spPr>
        <p:txBody>
          <a:bodyPr>
            <a:normAutofit fontScale="62500" lnSpcReduction="20000"/>
          </a:bodyPr>
          <a:lstStyle/>
          <a:p>
            <a:pPr>
              <a:lnSpc>
                <a:spcPct val="120000"/>
              </a:lnSpc>
            </a:pPr>
            <a:r>
              <a:rPr lang="en-US" altLang="zh-CN" dirty="0"/>
              <a:t>1983</a:t>
            </a:r>
            <a:r>
              <a:rPr lang="zh-CN" altLang="en-US" dirty="0"/>
              <a:t>年，</a:t>
            </a:r>
            <a:r>
              <a:rPr lang="en-US" altLang="zh-CN" dirty="0"/>
              <a:t>《</a:t>
            </a:r>
            <a:r>
              <a:rPr lang="zh-CN" altLang="en-US" dirty="0"/>
              <a:t>软件测试完全指南</a:t>
            </a:r>
            <a:r>
              <a:rPr lang="en-US" altLang="zh-CN" dirty="0"/>
              <a:t>》(Bill Hetzel</a:t>
            </a:r>
            <a:r>
              <a:rPr lang="zh-CN" altLang="en-US" dirty="0"/>
              <a:t>著）定义：测试是以评价一个程序或者系统属性为目标的任何一种活动。测试是对软件质量的度量</a:t>
            </a:r>
            <a:endParaRPr lang="en-US" altLang="zh-CN" dirty="0"/>
          </a:p>
          <a:p>
            <a:pPr>
              <a:lnSpc>
                <a:spcPct val="120000"/>
              </a:lnSpc>
            </a:pPr>
            <a:r>
              <a:rPr lang="zh-CN" altLang="en-US" dirty="0"/>
              <a:t>软件测试定义发生了改变，测试不单纯是一个发现错误的过程，而且包含软件质量评价的内容。制定了各类标准。</a:t>
            </a:r>
            <a:endParaRPr lang="en-US" altLang="zh-CN" dirty="0"/>
          </a:p>
          <a:p>
            <a:pPr>
              <a:lnSpc>
                <a:spcPct val="120000"/>
              </a:lnSpc>
            </a:pPr>
            <a:r>
              <a:rPr lang="en-US" altLang="zh-CN" dirty="0"/>
              <a:t>1983</a:t>
            </a:r>
            <a:r>
              <a:rPr lang="zh-CN" altLang="en-US" dirty="0"/>
              <a:t>年，美国国家标准局</a:t>
            </a:r>
            <a:r>
              <a:rPr lang="en-US" altLang="zh-CN" dirty="0"/>
              <a:t>(National Bureau of Standards)</a:t>
            </a:r>
            <a:r>
              <a:rPr lang="zh-CN" altLang="en-US" dirty="0"/>
              <a:t>发布“</a:t>
            </a:r>
            <a:r>
              <a:rPr lang="en-US" altLang="zh-CN" dirty="0"/>
              <a:t>Guideline for Lifecycle Validation, Verification and Testing of Computer Software”</a:t>
            </a:r>
            <a:r>
              <a:rPr lang="zh-CN" altLang="en-US" dirty="0"/>
              <a:t>，也就是我们常说的</a:t>
            </a:r>
            <a:r>
              <a:rPr lang="en-US" altLang="zh-CN" dirty="0"/>
              <a:t>VV&amp;T</a:t>
            </a:r>
            <a:r>
              <a:rPr lang="zh-CN" altLang="en-US" dirty="0"/>
              <a:t>。</a:t>
            </a:r>
            <a:endParaRPr lang="en-US" altLang="zh-CN" dirty="0"/>
          </a:p>
          <a:p>
            <a:pPr>
              <a:lnSpc>
                <a:spcPct val="120000"/>
              </a:lnSpc>
            </a:pPr>
            <a:r>
              <a:rPr lang="en-US" altLang="zh-CN" dirty="0"/>
              <a:t>VV&amp;T</a:t>
            </a:r>
            <a:r>
              <a:rPr lang="zh-CN" altLang="en-US" dirty="0"/>
              <a:t>提出了测试界很有名的两个名词：验证</a:t>
            </a:r>
            <a:r>
              <a:rPr lang="en-US" altLang="zh-CN" dirty="0"/>
              <a:t>(Verification)</a:t>
            </a:r>
            <a:r>
              <a:rPr lang="zh-CN" altLang="en-US" dirty="0"/>
              <a:t>和确认</a:t>
            </a:r>
            <a:r>
              <a:rPr lang="en-US" altLang="zh-CN" dirty="0"/>
              <a:t>(Validation)</a:t>
            </a:r>
          </a:p>
          <a:p>
            <a:pPr>
              <a:lnSpc>
                <a:spcPct val="120000"/>
              </a:lnSpc>
            </a:pPr>
            <a:r>
              <a:rPr lang="zh-CN" altLang="en-US" dirty="0"/>
              <a:t>人们提出了在软件生命周期中使用分析，评审，测试来评估产品的理论</a:t>
            </a:r>
            <a:endParaRPr lang="en-US" altLang="zh-CN" dirty="0"/>
          </a:p>
          <a:p>
            <a:pPr>
              <a:lnSpc>
                <a:spcPct val="120000"/>
              </a:lnSpc>
            </a:pPr>
            <a:r>
              <a:rPr lang="zh-CN" altLang="en-US" dirty="0"/>
              <a:t>软件测试工程在这个时期得到了快速的发展：</a:t>
            </a:r>
            <a:endParaRPr lang="en-US" altLang="zh-CN" dirty="0"/>
          </a:p>
          <a:p>
            <a:pPr>
              <a:lnSpc>
                <a:spcPct val="120000"/>
              </a:lnSpc>
            </a:pPr>
            <a:r>
              <a:rPr lang="zh-CN" altLang="en-US" dirty="0"/>
              <a:t>出现测试经理</a:t>
            </a:r>
            <a:r>
              <a:rPr lang="en-US" altLang="zh-CN" dirty="0"/>
              <a:t>(test manager)</a:t>
            </a:r>
            <a:r>
              <a:rPr lang="zh-CN" altLang="en-US" dirty="0"/>
              <a:t>，测试分析师</a:t>
            </a:r>
            <a:r>
              <a:rPr lang="en-US" altLang="zh-CN" dirty="0"/>
              <a:t>(test analyst)</a:t>
            </a:r>
            <a:r>
              <a:rPr lang="zh-CN" altLang="en-US" dirty="0"/>
              <a:t>等职称</a:t>
            </a:r>
            <a:endParaRPr lang="en-US" altLang="zh-CN" dirty="0"/>
          </a:p>
          <a:p>
            <a:pPr>
              <a:lnSpc>
                <a:spcPct val="120000"/>
              </a:lnSpc>
            </a:pPr>
            <a:r>
              <a:rPr lang="zh-CN" altLang="en-US" dirty="0"/>
              <a:t>开展正式的国际性测试会议和活动</a:t>
            </a:r>
            <a:endParaRPr lang="en-US" altLang="zh-CN" dirty="0"/>
          </a:p>
          <a:p>
            <a:pPr>
              <a:lnSpc>
                <a:spcPct val="120000"/>
              </a:lnSpc>
            </a:pPr>
            <a:r>
              <a:rPr lang="zh-CN" altLang="en-US" dirty="0"/>
              <a:t>发表大量测试刊物发布相关国际标准</a:t>
            </a:r>
            <a:endParaRPr lang="en-US" altLang="zh-CN" dirty="0"/>
          </a:p>
          <a:p>
            <a:pPr>
              <a:lnSpc>
                <a:spcPct val="120000"/>
              </a:lnSpc>
            </a:pPr>
            <a:r>
              <a:rPr lang="zh-CN" altLang="en-US" dirty="0"/>
              <a:t>以上种种都预示着：软件测试正作为一门独立的，专业的，具有影响力的工程学发展起来了</a:t>
            </a:r>
            <a:endParaRPr lang="en-US" altLang="zh-CN" dirty="0"/>
          </a:p>
        </p:txBody>
      </p:sp>
      <p:sp>
        <p:nvSpPr>
          <p:cNvPr id="4" name="灯片编号占位符 3"/>
          <p:cNvSpPr>
            <a:spLocks noGrp="1"/>
          </p:cNvSpPr>
          <p:nvPr>
            <p:ph type="sldNum" sz="quarter" idx="10"/>
          </p:nvPr>
        </p:nvSpPr>
        <p:spPr/>
        <p:txBody>
          <a:bodyPr/>
          <a:lstStyle/>
          <a:p>
            <a:pPr>
              <a:defRPr/>
            </a:pPr>
            <a:fld id="{9F1E1402-99D1-48CF-94E7-6AF97D51F067}" type="slidenum">
              <a:rPr lang="en-US" altLang="zh-CN" smtClean="0"/>
              <a:pPr>
                <a:defRPr/>
              </a:pPr>
              <a:t>46</a:t>
            </a:fld>
            <a:endParaRPr lang="en-US" altLang="zh-CN"/>
          </a:p>
        </p:txBody>
      </p:sp>
    </p:spTree>
    <p:extLst>
      <p:ext uri="{BB962C8B-B14F-4D97-AF65-F5344CB8AC3E}">
        <p14:creationId xmlns:p14="http://schemas.microsoft.com/office/powerpoint/2010/main" val="3174426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605" y="303499"/>
            <a:ext cx="6696167" cy="421481"/>
          </a:xfrm>
        </p:spPr>
        <p:txBody>
          <a:bodyPr>
            <a:normAutofit fontScale="90000"/>
          </a:bodyPr>
          <a:lstStyle/>
          <a:p>
            <a:r>
              <a:rPr lang="en-US" altLang="zh-CN" kern="1200" dirty="0">
                <a:ea typeface="楷体"/>
                <a:cs typeface="楷体"/>
              </a:rPr>
              <a:t>1988</a:t>
            </a:r>
            <a:r>
              <a:rPr lang="zh-CN" altLang="en-US" kern="1200" dirty="0">
                <a:ea typeface="楷体"/>
                <a:cs typeface="楷体"/>
              </a:rPr>
              <a:t>年起，</a:t>
            </a:r>
            <a:r>
              <a:rPr lang="zh-CN" altLang="en-US" b="1" dirty="0"/>
              <a:t>预防为主</a:t>
            </a:r>
            <a:r>
              <a:rPr lang="en-US" altLang="zh-CN" b="1" dirty="0"/>
              <a:t>(Prevention Oriented)</a:t>
            </a:r>
            <a:endParaRPr lang="zh-CN" altLang="en-US" dirty="0"/>
          </a:p>
        </p:txBody>
      </p:sp>
      <p:sp>
        <p:nvSpPr>
          <p:cNvPr id="3" name="内容占位符 2"/>
          <p:cNvSpPr>
            <a:spLocks noGrp="1"/>
          </p:cNvSpPr>
          <p:nvPr>
            <p:ph idx="1"/>
          </p:nvPr>
        </p:nvSpPr>
        <p:spPr>
          <a:xfrm>
            <a:off x="1223628" y="789552"/>
            <a:ext cx="7298866" cy="4119396"/>
          </a:xfrm>
        </p:spPr>
        <p:txBody>
          <a:bodyPr>
            <a:normAutofit fontScale="62500" lnSpcReduction="20000"/>
          </a:bodyPr>
          <a:lstStyle/>
          <a:p>
            <a:pPr>
              <a:lnSpc>
                <a:spcPct val="120000"/>
              </a:lnSpc>
            </a:pPr>
            <a:r>
              <a:rPr lang="zh-CN" altLang="en-US" dirty="0"/>
              <a:t>预防为主是当下软件测试的主流思想之一。</a:t>
            </a:r>
            <a:endParaRPr lang="en-US" altLang="zh-CN" dirty="0"/>
          </a:p>
          <a:p>
            <a:pPr>
              <a:lnSpc>
                <a:spcPct val="120000"/>
              </a:lnSpc>
            </a:pPr>
            <a:r>
              <a:rPr lang="en-US" altLang="zh-CN" dirty="0"/>
              <a:t>20</a:t>
            </a:r>
            <a:r>
              <a:rPr lang="zh-CN" altLang="en-US" dirty="0"/>
              <a:t>世纪</a:t>
            </a:r>
            <a:r>
              <a:rPr lang="en-US" altLang="zh-CN" dirty="0"/>
              <a:t>90</a:t>
            </a:r>
            <a:r>
              <a:rPr lang="zh-CN" altLang="en-US" dirty="0"/>
              <a:t>年代，软件测试开始迅猛发展。软件测试工具开始盛行，极大地提升了软件测试的能力，同时自动化测试技术也开始迅猛发展，</a:t>
            </a:r>
            <a:endParaRPr lang="en-US" altLang="zh-CN" dirty="0"/>
          </a:p>
          <a:p>
            <a:pPr>
              <a:lnSpc>
                <a:spcPct val="120000"/>
              </a:lnSpc>
            </a:pPr>
            <a:r>
              <a:rPr lang="zh-CN" altLang="en-US" dirty="0"/>
              <a:t>各种对软件测试系统的评估方法也开始被提出，如</a:t>
            </a:r>
            <a:r>
              <a:rPr lang="en-US" altLang="zh-CN" dirty="0"/>
              <a:t>1996</a:t>
            </a:r>
            <a:r>
              <a:rPr lang="zh-CN" altLang="en-US" dirty="0"/>
              <a:t>年提出的“测试成熟度模型（</a:t>
            </a:r>
            <a:r>
              <a:rPr lang="en-US" altLang="zh-CN" dirty="0"/>
              <a:t>TMM</a:t>
            </a:r>
            <a:r>
              <a:rPr lang="zh-CN" altLang="en-US" dirty="0"/>
              <a:t>）”“测试能力成熟度模型（</a:t>
            </a:r>
            <a:r>
              <a:rPr lang="en-US" altLang="zh-CN" dirty="0"/>
              <a:t>TCMM</a:t>
            </a:r>
            <a:r>
              <a:rPr lang="zh-CN" altLang="en-US" dirty="0"/>
              <a:t>）”等。软件测试体系日益成熟完善。</a:t>
            </a:r>
            <a:endParaRPr lang="en-US" altLang="zh-CN" dirty="0"/>
          </a:p>
          <a:p>
            <a:pPr>
              <a:lnSpc>
                <a:spcPct val="120000"/>
              </a:lnSpc>
            </a:pPr>
            <a:r>
              <a:rPr lang="en-US" altLang="zh-CN" dirty="0"/>
              <a:t>2002</a:t>
            </a:r>
            <a:r>
              <a:rPr lang="zh-CN" altLang="en-US" dirty="0"/>
              <a:t>年，</a:t>
            </a:r>
            <a:r>
              <a:rPr lang="en-US" altLang="zh-CN" dirty="0"/>
              <a:t>Rick</a:t>
            </a:r>
            <a:r>
              <a:rPr lang="zh-CN" altLang="en-US" dirty="0"/>
              <a:t>和</a:t>
            </a:r>
            <a:r>
              <a:rPr lang="en-US" altLang="zh-CN" dirty="0"/>
              <a:t>Stefan</a:t>
            </a:r>
            <a:r>
              <a:rPr lang="zh-CN" altLang="en-US" dirty="0"/>
              <a:t>在</a:t>
            </a:r>
            <a:r>
              <a:rPr lang="en-US" altLang="zh-CN" dirty="0"/>
              <a:t>《</a:t>
            </a:r>
            <a:r>
              <a:rPr lang="zh-CN" altLang="en-US" dirty="0"/>
              <a:t>系统的软件测试</a:t>
            </a:r>
            <a:r>
              <a:rPr lang="en-US" altLang="zh-CN" dirty="0"/>
              <a:t>》</a:t>
            </a:r>
            <a:r>
              <a:rPr lang="zh-CN" altLang="en-US" dirty="0"/>
              <a:t>一书中对软件测试做了进一步定义：“测试是为了度量和提高被测软件的质量，对测试软件进行工程设计、实施和维护的整个生命周期过程。”这一定义进一步丰富了软件测试的内容，扩展了软件测试的外延。</a:t>
            </a:r>
            <a:endParaRPr lang="en-US" altLang="zh-CN" dirty="0"/>
          </a:p>
          <a:p>
            <a:pPr>
              <a:lnSpc>
                <a:spcPct val="120000"/>
              </a:lnSpc>
            </a:pPr>
            <a:r>
              <a:rPr lang="en-US" altLang="zh-CN" dirty="0"/>
              <a:t>STEP(Systematic Test and Evaluation Process)</a:t>
            </a:r>
            <a:r>
              <a:rPr lang="zh-CN" altLang="en-US" dirty="0"/>
              <a:t>是最早的一个以预防为主的生命周期模型</a:t>
            </a:r>
            <a:endParaRPr lang="en-US" altLang="zh-CN" dirty="0"/>
          </a:p>
          <a:p>
            <a:pPr>
              <a:lnSpc>
                <a:spcPct val="120000"/>
              </a:lnSpc>
            </a:pPr>
            <a:r>
              <a:rPr lang="en-US" altLang="zh-CN" dirty="0"/>
              <a:t>STEP</a:t>
            </a:r>
            <a:r>
              <a:rPr lang="zh-CN" altLang="en-US" dirty="0"/>
              <a:t>认为测试与开发是</a:t>
            </a:r>
            <a:r>
              <a:rPr lang="zh-CN" altLang="en-US" dirty="0">
                <a:solidFill>
                  <a:srgbClr val="FF0000"/>
                </a:solidFill>
              </a:rPr>
              <a:t>并行</a:t>
            </a:r>
            <a:r>
              <a:rPr lang="zh-CN" altLang="en-US" dirty="0"/>
              <a:t>的，整个测试的生命周期也是由计划，分析，设计，开发，执行和维护组成，也就是说，测试不是在编码完成后才开始介入，而是贯穿于整个软件生命周期。</a:t>
            </a:r>
            <a:endParaRPr lang="en-US" altLang="zh-CN" dirty="0"/>
          </a:p>
          <a:p>
            <a:pPr>
              <a:lnSpc>
                <a:spcPct val="120000"/>
              </a:lnSpc>
            </a:pPr>
            <a:r>
              <a:rPr lang="zh-CN" altLang="en-US" dirty="0"/>
              <a:t>没有</a:t>
            </a:r>
            <a:r>
              <a:rPr lang="en-US" altLang="zh-CN" dirty="0"/>
              <a:t>100%</a:t>
            </a:r>
            <a:r>
              <a:rPr lang="zh-CN" altLang="en-US" dirty="0"/>
              <a:t>完美的软件，零缺陷是不可能的，所以我们要做的是：尽量早的介入，尽量早的发现这些明显的或隐藏的</a:t>
            </a:r>
            <a:r>
              <a:rPr lang="en-US" altLang="zh-CN" dirty="0"/>
              <a:t>bug</a:t>
            </a:r>
            <a:r>
              <a:rPr lang="zh-CN" altLang="en-US" dirty="0"/>
              <a:t>，发现得越早，修复起来的成本越低，产生的风险也越小。</a:t>
            </a:r>
            <a:endParaRPr lang="en-US" altLang="zh-CN" dirty="0"/>
          </a:p>
        </p:txBody>
      </p:sp>
      <p:sp>
        <p:nvSpPr>
          <p:cNvPr id="4" name="灯片编号占位符 3"/>
          <p:cNvSpPr>
            <a:spLocks noGrp="1"/>
          </p:cNvSpPr>
          <p:nvPr>
            <p:ph type="sldNum" sz="quarter" idx="10"/>
          </p:nvPr>
        </p:nvSpPr>
        <p:spPr/>
        <p:txBody>
          <a:bodyPr/>
          <a:lstStyle/>
          <a:p>
            <a:pPr>
              <a:defRPr/>
            </a:pPr>
            <a:fld id="{9F1E1402-99D1-48CF-94E7-6AF97D51F067}" type="slidenum">
              <a:rPr lang="en-US" altLang="zh-CN" smtClean="0"/>
              <a:pPr>
                <a:defRPr/>
              </a:pPr>
              <a:t>47</a:t>
            </a:fld>
            <a:endParaRPr lang="en-US" altLang="zh-CN"/>
          </a:p>
        </p:txBody>
      </p:sp>
    </p:spTree>
    <p:extLst>
      <p:ext uri="{BB962C8B-B14F-4D97-AF65-F5344CB8AC3E}">
        <p14:creationId xmlns:p14="http://schemas.microsoft.com/office/powerpoint/2010/main" val="9948814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54319" y="236730"/>
            <a:ext cx="4698206" cy="594066"/>
          </a:xfrm>
        </p:spPr>
        <p:txBody>
          <a:bodyPr>
            <a:normAutofit/>
          </a:bodyPr>
          <a:lstStyle/>
          <a:p>
            <a:r>
              <a:rPr kumimoji="1" lang="zh-CN" altLang="en-US" dirty="0">
                <a:latin typeface="微软雅黑" panose="020B0503020204020204" pitchFamily="34" charset="-122"/>
                <a:ea typeface="微软雅黑" panose="020B0503020204020204" pitchFamily="34" charset="-122"/>
              </a:rPr>
              <a:t>不同的阶段划分</a:t>
            </a:r>
          </a:p>
        </p:txBody>
      </p:sp>
      <p:sp>
        <p:nvSpPr>
          <p:cNvPr id="27651" name="Rectangle 3"/>
          <p:cNvSpPr>
            <a:spLocks noGrp="1" noChangeArrowheads="1"/>
          </p:cNvSpPr>
          <p:nvPr>
            <p:ph type="body" idx="4294967295"/>
          </p:nvPr>
        </p:nvSpPr>
        <p:spPr>
          <a:xfrm>
            <a:off x="754319" y="1167594"/>
            <a:ext cx="7729777" cy="2808312"/>
          </a:xfrm>
        </p:spPr>
        <p:txBody>
          <a:bodyPr>
            <a:noAutofit/>
          </a:bodyPr>
          <a:lstStyle/>
          <a:p>
            <a:pPr marL="406400" indent="-406400" eaLnBrk="0" hangingPunct="0">
              <a:lnSpc>
                <a:spcPct val="130000"/>
              </a:lnSpc>
              <a:buClr>
                <a:schemeClr val="accent1">
                  <a:lumMod val="50000"/>
                </a:schemeClr>
              </a:buClr>
              <a:buSzPct val="90000"/>
              <a:buFont typeface="Wingdings" charset="2"/>
              <a:buChar char="p"/>
              <a:defRPr/>
            </a:pPr>
            <a:r>
              <a:rPr lang="zh-CN" altLang="en-US" sz="2000" dirty="0">
                <a:ea typeface="楷体"/>
                <a:cs typeface="楷体"/>
              </a:rPr>
              <a:t>初级阶段（</a:t>
            </a:r>
            <a:r>
              <a:rPr lang="en-US" altLang="zh-CN" sz="2000" dirty="0">
                <a:ea typeface="楷体"/>
                <a:cs typeface="楷体"/>
              </a:rPr>
              <a:t>1957</a:t>
            </a:r>
            <a:r>
              <a:rPr lang="zh-CN" altLang="en-US" sz="2000" dirty="0">
                <a:ea typeface="楷体"/>
                <a:cs typeface="楷体"/>
              </a:rPr>
              <a:t>～</a:t>
            </a:r>
            <a:r>
              <a:rPr lang="en-US" altLang="zh-CN" sz="2000" dirty="0">
                <a:ea typeface="楷体"/>
                <a:cs typeface="楷体"/>
              </a:rPr>
              <a:t>1971</a:t>
            </a:r>
            <a:r>
              <a:rPr lang="zh-CN" altLang="en-US" sz="2000" dirty="0">
                <a:ea typeface="楷体"/>
                <a:cs typeface="楷体"/>
              </a:rPr>
              <a:t>）测试通常被认为是对产品进行事后检验 ，缺乏有效的测试方法</a:t>
            </a:r>
          </a:p>
          <a:p>
            <a:pPr marL="406400" indent="-406400" eaLnBrk="0" hangingPunct="0">
              <a:lnSpc>
                <a:spcPct val="130000"/>
              </a:lnSpc>
              <a:buClr>
                <a:schemeClr val="accent1">
                  <a:lumMod val="50000"/>
                </a:schemeClr>
              </a:buClr>
              <a:buSzPct val="90000"/>
              <a:buFont typeface="Wingdings" charset="2"/>
              <a:buChar char="p"/>
              <a:defRPr/>
            </a:pPr>
            <a:r>
              <a:rPr lang="zh-CN" altLang="en-US" sz="2000" dirty="0">
                <a:ea typeface="楷体"/>
                <a:cs typeface="楷体"/>
              </a:rPr>
              <a:t>发展阶段（</a:t>
            </a:r>
            <a:r>
              <a:rPr lang="en-US" altLang="zh-CN" sz="2000" dirty="0">
                <a:ea typeface="楷体"/>
                <a:cs typeface="楷体"/>
              </a:rPr>
              <a:t>1972</a:t>
            </a:r>
            <a:r>
              <a:rPr lang="zh-CN" altLang="en-US" sz="2000" dirty="0">
                <a:ea typeface="楷体"/>
                <a:cs typeface="楷体"/>
              </a:rPr>
              <a:t>～</a:t>
            </a:r>
            <a:r>
              <a:rPr lang="en-US" altLang="zh-CN" sz="2000" dirty="0">
                <a:ea typeface="楷体"/>
                <a:cs typeface="楷体"/>
              </a:rPr>
              <a:t>1982</a:t>
            </a:r>
            <a:r>
              <a:rPr lang="zh-CN" altLang="en-US" sz="2000" dirty="0">
                <a:ea typeface="楷体"/>
                <a:cs typeface="楷体"/>
              </a:rPr>
              <a:t>），</a:t>
            </a:r>
            <a:r>
              <a:rPr lang="en-US" altLang="zh-CN" sz="2000" dirty="0">
                <a:ea typeface="楷体"/>
                <a:cs typeface="楷体"/>
              </a:rPr>
              <a:t>1972</a:t>
            </a:r>
            <a:r>
              <a:rPr lang="zh-CN" altLang="en-US" sz="2000" dirty="0">
                <a:ea typeface="楷体"/>
                <a:cs typeface="楷体"/>
              </a:rPr>
              <a:t>年第一次关于软件测试的正式会议，促进了软件测试的发展  </a:t>
            </a:r>
          </a:p>
          <a:p>
            <a:pPr marL="406400" indent="-406400" eaLnBrk="0" hangingPunct="0">
              <a:lnSpc>
                <a:spcPct val="130000"/>
              </a:lnSpc>
              <a:buClr>
                <a:schemeClr val="accent1">
                  <a:lumMod val="50000"/>
                </a:schemeClr>
              </a:buClr>
              <a:buSzPct val="90000"/>
              <a:buFont typeface="Wingdings" charset="2"/>
              <a:buChar char="p"/>
              <a:defRPr/>
            </a:pPr>
            <a:r>
              <a:rPr lang="zh-CN" altLang="en-US" sz="2000" dirty="0">
                <a:ea typeface="楷体"/>
                <a:cs typeface="楷体"/>
              </a:rPr>
              <a:t>成熟阶段（</a:t>
            </a:r>
            <a:r>
              <a:rPr lang="en-US" altLang="zh-CN" sz="2000" dirty="0">
                <a:ea typeface="楷体"/>
                <a:cs typeface="楷体"/>
              </a:rPr>
              <a:t>1983</a:t>
            </a:r>
            <a:r>
              <a:rPr lang="zh-CN" altLang="en-US" sz="2000" dirty="0">
                <a:ea typeface="楷体"/>
                <a:cs typeface="楷体"/>
              </a:rPr>
              <a:t>到现在），国际标准</a:t>
            </a:r>
            <a:r>
              <a:rPr lang="en-US" altLang="zh-CN" sz="2000" dirty="0">
                <a:ea typeface="楷体"/>
                <a:cs typeface="楷体"/>
              </a:rPr>
              <a:t>Std 829-1983 </a:t>
            </a:r>
            <a:r>
              <a:rPr lang="zh-CN" altLang="en-US" sz="2000" dirty="0">
                <a:ea typeface="楷体"/>
                <a:cs typeface="楷体"/>
              </a:rPr>
              <a:t>，形成一门独立的学科和专业，成为软件工程学科中的一个重要组成部分 </a:t>
            </a:r>
          </a:p>
        </p:txBody>
      </p:sp>
    </p:spTree>
    <p:extLst>
      <p:ext uri="{BB962C8B-B14F-4D97-AF65-F5344CB8AC3E}">
        <p14:creationId xmlns:p14="http://schemas.microsoft.com/office/powerpoint/2010/main" val="2123214464"/>
      </p:ext>
    </p:extLst>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1.3.2 </a:t>
            </a:r>
            <a:r>
              <a:rPr lang="zh-CN" altLang="en-US" sz="4500" b="1" dirty="0">
                <a:ln w="19050">
                  <a:noFill/>
                </a:ln>
                <a:solidFill>
                  <a:srgbClr val="FFFFFF"/>
                </a:solidFill>
                <a:latin typeface="微软雅黑" panose="020B0503020204020204" charset="-122"/>
                <a:ea typeface="微软雅黑" panose="020B0503020204020204" charset="-122"/>
              </a:rPr>
              <a:t>正反两方面的争辩</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033437830"/>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在敏捷时代，如何看待软件测试？ </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xmlns="" id="{87251F7C-B95D-D40B-41F1-72404284EB3E}"/>
              </a:ext>
            </a:extLst>
          </p:cNvPr>
          <p:cNvSpPr txBox="1"/>
          <p:nvPr/>
        </p:nvSpPr>
        <p:spPr>
          <a:xfrm>
            <a:off x="843849" y="1265704"/>
            <a:ext cx="6713088" cy="2410916"/>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敏捷开发模式中，提倡整个团队对质量、对测试负责</a:t>
            </a:r>
            <a:endParaRPr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开发与测试越来越融合，如微软测试人员转型</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持续交付倒逼持续测试，但测试最容易成为瓶颈</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测试左移、测试前移，让开发做更多的测试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测试驱动开发（</a:t>
            </a:r>
            <a:r>
              <a:rPr lang="en-US" altLang="zh-CN" sz="2000" dirty="0">
                <a:latin typeface="微软雅黑" panose="020B0503020204020204" pitchFamily="34" charset="-122"/>
                <a:ea typeface="微软雅黑" panose="020B0503020204020204" pitchFamily="34" charset="-122"/>
              </a:rPr>
              <a:t>TDD</a:t>
            </a:r>
            <a:r>
              <a:rPr lang="zh-CN" altLang="en-US" sz="2000" dirty="0">
                <a:latin typeface="微软雅黑" panose="020B0503020204020204" pitchFamily="34" charset="-122"/>
                <a:ea typeface="微软雅黑" panose="020B0503020204020204" pitchFamily="34" charset="-122"/>
              </a:rPr>
              <a:t>）：测试在前、开发在后</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0982050"/>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36875" y="255781"/>
            <a:ext cx="4698206" cy="667941"/>
          </a:xfrm>
        </p:spPr>
        <p:txBody>
          <a:bodyPr/>
          <a:lstStyle/>
          <a:p>
            <a:r>
              <a:rPr kumimoji="1" lang="zh-CN" altLang="en-US" dirty="0">
                <a:latin typeface="微软雅黑" panose="020B0503020204020204" pitchFamily="34" charset="-122"/>
                <a:ea typeface="微软雅黑" panose="020B0503020204020204" pitchFamily="34" charset="-122"/>
              </a:rPr>
              <a:t>软件测试的正向思维</a:t>
            </a:r>
          </a:p>
        </p:txBody>
      </p:sp>
      <p:sp>
        <p:nvSpPr>
          <p:cNvPr id="28675" name="Rectangle 3"/>
          <p:cNvSpPr>
            <a:spLocks noChangeArrowheads="1"/>
          </p:cNvSpPr>
          <p:nvPr/>
        </p:nvSpPr>
        <p:spPr bwMode="auto">
          <a:xfrm>
            <a:off x="636875" y="1236392"/>
            <a:ext cx="4698206" cy="3137154"/>
          </a:xfrm>
          <a:prstGeom prst="rect">
            <a:avLst/>
          </a:prstGeom>
          <a:noFill/>
          <a:ln w="9525" algn="ctr">
            <a:noFill/>
            <a:miter lim="800000"/>
            <a:headEnd/>
            <a:tailEnd/>
          </a:ln>
        </p:spPr>
        <p:txBody>
          <a:bodyPr wrap="square" anchor="ctr">
            <a:spAutoFit/>
          </a:bodyPr>
          <a:lstStyle/>
          <a:p>
            <a:pPr marL="205979" indent="-205979">
              <a:lnSpc>
                <a:spcPct val="130000"/>
              </a:lnSpc>
              <a:buClr>
                <a:schemeClr val="accent1"/>
              </a:buClr>
              <a:buSzPct val="75000"/>
              <a:tabLst>
                <a:tab pos="428625" algn="l"/>
              </a:tabLst>
            </a:pPr>
            <a:r>
              <a:rPr lang="en-US" altLang="zh-CN" b="1" dirty="0"/>
              <a:t>Bill </a:t>
            </a:r>
            <a:r>
              <a:rPr lang="en-US" altLang="zh-CN" b="1" dirty="0" err="1"/>
              <a:t>Hetzel</a:t>
            </a:r>
            <a:r>
              <a:rPr lang="zh-CN" altLang="en-US" b="1" dirty="0"/>
              <a:t>博士（正向思维的代表）：</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defRPr/>
            </a:pPr>
            <a:r>
              <a:rPr lang="zh-CN" altLang="en-US" dirty="0">
                <a:ea typeface="楷体"/>
                <a:cs typeface="楷体"/>
              </a:rPr>
              <a:t>软件测试就是为程序或系统能够按预期设想运行而建立信心的过程。</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defRPr/>
            </a:pPr>
            <a:r>
              <a:rPr lang="zh-CN" altLang="en-US" dirty="0">
                <a:ea typeface="楷体"/>
                <a:cs typeface="楷体"/>
              </a:rPr>
              <a:t>“软件测试是一系列活动以评价一个程序或系统的特性或能力并确定是否达到预期的结果”</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defRPr/>
            </a:pPr>
            <a:r>
              <a:rPr lang="zh-CN" altLang="en-US" dirty="0">
                <a:ea typeface="楷体"/>
                <a:cs typeface="楷体"/>
              </a:rPr>
              <a:t> 测试是为了验证软件是否符合用户需求，即验证软件产品是否能正常工作</a:t>
            </a:r>
            <a:endParaRPr lang="en-US" altLang="zh-CN" dirty="0">
              <a:ea typeface="楷体"/>
              <a:cs typeface="楷体"/>
            </a:endParaRPr>
          </a:p>
        </p:txBody>
      </p:sp>
      <p:pic>
        <p:nvPicPr>
          <p:cNvPr id="28676" name="Picture 2" descr="http://t0.gstatic.cn/images?q=tbn:jac8d-se5Sy-8M"/>
          <p:cNvPicPr>
            <a:picLocks noChangeAspect="1" noChangeArrowheads="1"/>
          </p:cNvPicPr>
          <p:nvPr/>
        </p:nvPicPr>
        <p:blipFill>
          <a:blip r:embed="rId3" r:link="rId4" cstate="print"/>
          <a:srcRect/>
          <a:stretch>
            <a:fillRect/>
          </a:stretch>
        </p:blipFill>
        <p:spPr bwMode="auto">
          <a:xfrm>
            <a:off x="5541917" y="1748884"/>
            <a:ext cx="2193407" cy="2112170"/>
          </a:xfrm>
          <a:prstGeom prst="rect">
            <a:avLst/>
          </a:prstGeom>
          <a:noFill/>
          <a:ln w="9525">
            <a:noFill/>
            <a:miter lim="800000"/>
            <a:headEnd/>
            <a:tailEnd/>
          </a:ln>
        </p:spPr>
      </p:pic>
      <p:pic>
        <p:nvPicPr>
          <p:cNvPr id="28677" name="Picture 3" descr="http://www.stickyminds.com/images_upload/bk183_5372.gif"/>
          <p:cNvPicPr>
            <a:picLocks noChangeAspect="1" noChangeArrowheads="1"/>
          </p:cNvPicPr>
          <p:nvPr/>
        </p:nvPicPr>
        <p:blipFill>
          <a:blip r:embed="rId5" r:link="rId6" cstate="print"/>
          <a:srcRect/>
          <a:stretch>
            <a:fillRect/>
          </a:stretch>
        </p:blipFill>
        <p:spPr bwMode="auto">
          <a:xfrm>
            <a:off x="7735324" y="1748884"/>
            <a:ext cx="1408676" cy="2112170"/>
          </a:xfrm>
          <a:prstGeom prst="rect">
            <a:avLst/>
          </a:prstGeom>
          <a:noFill/>
          <a:ln w="9525">
            <a:noFill/>
            <a:miter lim="800000"/>
            <a:headEnd/>
            <a:tailEnd/>
          </a:ln>
        </p:spPr>
      </p:pic>
    </p:spTree>
    <p:extLst>
      <p:ext uri="{BB962C8B-B14F-4D97-AF65-F5344CB8AC3E}">
        <p14:creationId xmlns:p14="http://schemas.microsoft.com/office/powerpoint/2010/main" val="2380233257"/>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61575" y="238295"/>
            <a:ext cx="4698206" cy="667941"/>
          </a:xfrm>
        </p:spPr>
        <p:txBody>
          <a:bodyPr/>
          <a:lstStyle/>
          <a:p>
            <a:r>
              <a:rPr kumimoji="1" lang="zh-CN" altLang="en-US" dirty="0">
                <a:latin typeface="微软雅黑" panose="020B0503020204020204" pitchFamily="34" charset="-122"/>
                <a:ea typeface="微软雅黑" panose="020B0503020204020204" pitchFamily="34" charset="-122"/>
              </a:rPr>
              <a:t>软件测试的反向思维 </a:t>
            </a:r>
          </a:p>
        </p:txBody>
      </p:sp>
      <p:sp>
        <p:nvSpPr>
          <p:cNvPr id="29699" name="Rectangle 3"/>
          <p:cNvSpPr>
            <a:spLocks noChangeArrowheads="1"/>
          </p:cNvSpPr>
          <p:nvPr/>
        </p:nvSpPr>
        <p:spPr bwMode="auto">
          <a:xfrm>
            <a:off x="576444" y="1176811"/>
            <a:ext cx="4698206" cy="3060453"/>
          </a:xfrm>
          <a:prstGeom prst="rect">
            <a:avLst/>
          </a:prstGeom>
          <a:noFill/>
          <a:ln w="9525" algn="ctr">
            <a:noFill/>
            <a:miter lim="800000"/>
            <a:headEnd/>
            <a:tailEnd/>
          </a:ln>
        </p:spPr>
        <p:txBody>
          <a:bodyPr wrap="square" anchor="ctr">
            <a:spAutoFit/>
          </a:bodyPr>
          <a:lstStyle/>
          <a:p>
            <a:pPr marL="205979" indent="-205979">
              <a:lnSpc>
                <a:spcPct val="130000"/>
              </a:lnSpc>
              <a:buClr>
                <a:schemeClr val="accent1"/>
              </a:buClr>
              <a:buSzPct val="75000"/>
              <a:tabLst>
                <a:tab pos="205979" algn="l"/>
              </a:tabLst>
            </a:pPr>
            <a:r>
              <a:rPr lang="en-US" altLang="zh-CN" b="1" dirty="0" err="1"/>
              <a:t>Glenford</a:t>
            </a:r>
            <a:r>
              <a:rPr lang="en-US" altLang="zh-CN" b="1" dirty="0"/>
              <a:t> J. Myers</a:t>
            </a:r>
            <a:r>
              <a:rPr lang="en-US" altLang="zh-CN" dirty="0"/>
              <a:t> </a:t>
            </a:r>
            <a:r>
              <a:rPr lang="zh-CN" altLang="en-US" b="1" dirty="0"/>
              <a:t>（反向思维的代表）</a:t>
            </a:r>
          </a:p>
          <a:p>
            <a:pPr marL="257175" indent="-257175" eaLnBrk="0" hangingPunct="0">
              <a:lnSpc>
                <a:spcPct val="130000"/>
              </a:lnSpc>
              <a:spcBef>
                <a:spcPct val="20000"/>
              </a:spcBef>
              <a:buClr>
                <a:schemeClr val="accent1">
                  <a:lumMod val="50000"/>
                </a:schemeClr>
              </a:buClr>
              <a:buSzPct val="90000"/>
              <a:buFont typeface="Wingdings" charset="2"/>
              <a:buChar char="p"/>
              <a:tabLst>
                <a:tab pos="205979" algn="l"/>
              </a:tabLst>
              <a:defRPr/>
            </a:pPr>
            <a:r>
              <a:rPr lang="zh-CN" altLang="en-US" sz="2000" dirty="0">
                <a:ea typeface="楷体"/>
              </a:rPr>
              <a:t>  测试是为了证明程序有错，而不是证明程序无错误</a:t>
            </a:r>
          </a:p>
          <a:p>
            <a:pPr marL="257175" indent="-257175" eaLnBrk="0" hangingPunct="0">
              <a:lnSpc>
                <a:spcPct val="130000"/>
              </a:lnSpc>
              <a:spcBef>
                <a:spcPct val="20000"/>
              </a:spcBef>
              <a:buClr>
                <a:schemeClr val="accent1">
                  <a:lumMod val="50000"/>
                </a:schemeClr>
              </a:buClr>
              <a:buSzPct val="90000"/>
              <a:buFont typeface="Wingdings" charset="2"/>
              <a:buChar char="p"/>
              <a:tabLst>
                <a:tab pos="205979" algn="l"/>
              </a:tabLst>
              <a:defRPr/>
            </a:pPr>
            <a:r>
              <a:rPr lang="zh-CN" altLang="en-US" sz="2000" dirty="0">
                <a:ea typeface="楷体"/>
                <a:cs typeface="楷体"/>
              </a:rPr>
              <a:t>  一个好的测试用例是在于它能发现至今未发现的错误 </a:t>
            </a:r>
          </a:p>
          <a:p>
            <a:pPr marL="257175" indent="-257175" eaLnBrk="0" hangingPunct="0">
              <a:lnSpc>
                <a:spcPct val="130000"/>
              </a:lnSpc>
              <a:spcBef>
                <a:spcPct val="20000"/>
              </a:spcBef>
              <a:buClr>
                <a:schemeClr val="accent1">
                  <a:lumMod val="50000"/>
                </a:schemeClr>
              </a:buClr>
              <a:buSzPct val="90000"/>
              <a:buFont typeface="Wingdings" charset="2"/>
              <a:buChar char="p"/>
              <a:tabLst>
                <a:tab pos="205979" algn="l"/>
              </a:tabLst>
              <a:defRPr/>
            </a:pPr>
            <a:r>
              <a:rPr lang="zh-CN" altLang="en-US" sz="2000" dirty="0">
                <a:ea typeface="楷体"/>
                <a:cs typeface="楷体"/>
              </a:rPr>
              <a:t>  一个成功的测试是发现了至今未发现的错误的测试 </a:t>
            </a:r>
            <a:endParaRPr lang="en-US" altLang="zh-CN" sz="2000" dirty="0">
              <a:ea typeface="楷体"/>
              <a:cs typeface="楷体"/>
            </a:endParaRPr>
          </a:p>
        </p:txBody>
      </p:sp>
      <p:pic>
        <p:nvPicPr>
          <p:cNvPr id="29700" name="Picture 2" descr="http://t.douban.com/lpic/s1640918.jpg"/>
          <p:cNvPicPr>
            <a:picLocks noChangeAspect="1" noChangeArrowheads="1"/>
          </p:cNvPicPr>
          <p:nvPr/>
        </p:nvPicPr>
        <p:blipFill>
          <a:blip r:embed="rId3" r:link="rId4" cstate="print"/>
          <a:srcRect/>
          <a:stretch>
            <a:fillRect/>
          </a:stretch>
        </p:blipFill>
        <p:spPr bwMode="auto">
          <a:xfrm>
            <a:off x="7488157" y="1381148"/>
            <a:ext cx="1655843" cy="2651778"/>
          </a:xfrm>
          <a:prstGeom prst="rect">
            <a:avLst/>
          </a:prstGeom>
          <a:noFill/>
          <a:ln w="9525">
            <a:noFill/>
            <a:miter lim="800000"/>
            <a:headEnd/>
            <a:tailEnd/>
          </a:ln>
        </p:spPr>
      </p:pic>
      <p:pic>
        <p:nvPicPr>
          <p:cNvPr id="29701" name="Picture 3" descr="http://www.dorothygraham.co.uk/books/images/topTen12.gif"/>
          <p:cNvPicPr>
            <a:picLocks noChangeAspect="1" noChangeArrowheads="1"/>
          </p:cNvPicPr>
          <p:nvPr/>
        </p:nvPicPr>
        <p:blipFill>
          <a:blip r:embed="rId5" r:link="rId6" cstate="print"/>
          <a:srcRect/>
          <a:stretch>
            <a:fillRect/>
          </a:stretch>
        </p:blipFill>
        <p:spPr bwMode="auto">
          <a:xfrm>
            <a:off x="5743246" y="1381148"/>
            <a:ext cx="1744911" cy="2651778"/>
          </a:xfrm>
          <a:prstGeom prst="rect">
            <a:avLst/>
          </a:prstGeom>
          <a:noFill/>
          <a:ln w="9525">
            <a:noFill/>
            <a:miter lim="800000"/>
            <a:headEnd/>
            <a:tailEnd/>
          </a:ln>
        </p:spPr>
      </p:pic>
    </p:spTree>
    <p:extLst>
      <p:ext uri="{BB962C8B-B14F-4D97-AF65-F5344CB8AC3E}">
        <p14:creationId xmlns:p14="http://schemas.microsoft.com/office/powerpoint/2010/main" val="1203909276"/>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70834" y="197863"/>
            <a:ext cx="4698206" cy="667941"/>
          </a:xfrm>
        </p:spPr>
        <p:txBody>
          <a:bodyPr/>
          <a:lstStyle/>
          <a:p>
            <a:r>
              <a:rPr kumimoji="1" lang="zh-CN" altLang="en-US" dirty="0">
                <a:latin typeface="微软雅黑" panose="020B0503020204020204" pitchFamily="34" charset="-122"/>
                <a:ea typeface="微软雅黑" panose="020B0503020204020204" pitchFamily="34" charset="-122"/>
              </a:rPr>
              <a:t>认知决定着行为</a:t>
            </a:r>
          </a:p>
        </p:txBody>
      </p:sp>
      <p:sp>
        <p:nvSpPr>
          <p:cNvPr id="30727" name="Rectangle 6"/>
          <p:cNvSpPr>
            <a:spLocks noChangeArrowheads="1"/>
          </p:cNvSpPr>
          <p:nvPr/>
        </p:nvSpPr>
        <p:spPr bwMode="auto">
          <a:xfrm>
            <a:off x="3508704" y="1357550"/>
            <a:ext cx="1977826" cy="1248699"/>
          </a:xfrm>
          <a:prstGeom prst="rect">
            <a:avLst/>
          </a:prstGeom>
          <a:solidFill>
            <a:srgbClr val="FFFFFF"/>
          </a:solidFill>
          <a:ln w="9525">
            <a:solidFill>
              <a:srgbClr val="000000"/>
            </a:solidFill>
            <a:prstDash val="dash"/>
            <a:miter lim="800000"/>
            <a:headEnd/>
            <a:tailEnd/>
          </a:ln>
        </p:spPr>
        <p:txBody>
          <a:bodyPr/>
          <a:lstStyle/>
          <a:p>
            <a:pPr algn="just"/>
            <a:r>
              <a:rPr lang="zh-CN" altLang="en-US" dirty="0">
                <a:latin typeface="SimSun" panose="02010600030101010101" pitchFamily="2" charset="-122"/>
                <a:ea typeface="SimSun" panose="02010600030101010101" pitchFamily="2" charset="-122"/>
              </a:rPr>
              <a:t>评价一个程序或系统的特性或能力并确定是否达到预期的结果</a:t>
            </a:r>
          </a:p>
        </p:txBody>
      </p:sp>
      <p:sp>
        <p:nvSpPr>
          <p:cNvPr id="30728" name="Rectangle 7"/>
          <p:cNvSpPr>
            <a:spLocks noChangeArrowheads="1"/>
          </p:cNvSpPr>
          <p:nvPr/>
        </p:nvSpPr>
        <p:spPr bwMode="auto">
          <a:xfrm>
            <a:off x="3480874" y="2917216"/>
            <a:ext cx="2197157" cy="976033"/>
          </a:xfrm>
          <a:prstGeom prst="rect">
            <a:avLst/>
          </a:prstGeom>
          <a:solidFill>
            <a:srgbClr val="FFFFFF"/>
          </a:solidFill>
          <a:ln w="9525">
            <a:solidFill>
              <a:srgbClr val="000000"/>
            </a:solidFill>
            <a:prstDash val="dash"/>
            <a:miter lim="800000"/>
            <a:headEnd/>
            <a:tailEnd/>
          </a:ln>
        </p:spPr>
        <p:txBody>
          <a:bodyPr/>
          <a:lstStyle/>
          <a:p>
            <a:pPr algn="just"/>
            <a:r>
              <a:rPr lang="zh-CN" altLang="en-US">
                <a:solidFill>
                  <a:srgbClr val="000000"/>
                </a:solidFill>
                <a:latin typeface="SimSun" panose="02010600030101010101" pitchFamily="2" charset="-122"/>
                <a:ea typeface="SimSun" panose="02010600030101010101" pitchFamily="2" charset="-122"/>
              </a:rPr>
              <a:t>测试是为发现错误而针对某个程序或系统的执行过程</a:t>
            </a:r>
            <a:endParaRPr lang="zh-CN" altLang="en-US">
              <a:latin typeface="SimSun" panose="02010600030101010101" pitchFamily="2" charset="-122"/>
              <a:ea typeface="SimSun" panose="02010600030101010101" pitchFamily="2" charset="-122"/>
            </a:endParaRPr>
          </a:p>
        </p:txBody>
      </p:sp>
      <p:sp>
        <p:nvSpPr>
          <p:cNvPr id="30729" name="Text Box 8"/>
          <p:cNvSpPr txBox="1">
            <a:spLocks noChangeArrowheads="1"/>
          </p:cNvSpPr>
          <p:nvPr/>
        </p:nvSpPr>
        <p:spPr bwMode="auto">
          <a:xfrm>
            <a:off x="246984" y="1964174"/>
            <a:ext cx="539511" cy="1604532"/>
          </a:xfrm>
          <a:prstGeom prst="rect">
            <a:avLst/>
          </a:prstGeom>
          <a:noFill/>
          <a:ln w="9525">
            <a:noFill/>
            <a:miter lim="800000"/>
            <a:headEnd/>
            <a:tailEnd/>
          </a:ln>
        </p:spPr>
        <p:txBody>
          <a:bodyPr/>
          <a:lstStyle/>
          <a:p>
            <a:pPr algn="just"/>
            <a:r>
              <a:rPr lang="zh-CN" altLang="en-US" sz="2000" b="1" dirty="0">
                <a:latin typeface="Microsoft YaHei" panose="020B0503020204020204" pitchFamily="34" charset="-122"/>
                <a:ea typeface="Microsoft YaHei" panose="020B0503020204020204" pitchFamily="34" charset="-122"/>
              </a:rPr>
              <a:t>软件测试</a:t>
            </a:r>
          </a:p>
        </p:txBody>
      </p:sp>
      <p:sp>
        <p:nvSpPr>
          <p:cNvPr id="30730" name="Rectangle 9"/>
          <p:cNvSpPr>
            <a:spLocks noChangeArrowheads="1"/>
          </p:cNvSpPr>
          <p:nvPr/>
        </p:nvSpPr>
        <p:spPr bwMode="auto">
          <a:xfrm>
            <a:off x="1033824" y="1609183"/>
            <a:ext cx="1865409" cy="745434"/>
          </a:xfrm>
          <a:prstGeom prst="rect">
            <a:avLst/>
          </a:prstGeom>
          <a:solidFill>
            <a:srgbClr val="FFFFFF"/>
          </a:solidFill>
          <a:ln w="9525">
            <a:solidFill>
              <a:srgbClr val="000000"/>
            </a:solidFill>
            <a:prstDash val="dash"/>
            <a:miter lim="800000"/>
            <a:headEnd/>
            <a:tailEnd/>
          </a:ln>
        </p:spPr>
        <p:txBody>
          <a:bodyPr lIns="11430" rIns="11430"/>
          <a:lstStyle/>
          <a:p>
            <a:pPr algn="ctr"/>
            <a:r>
              <a:rPr lang="zh-CN" altLang="en-US" b="1" dirty="0">
                <a:solidFill>
                  <a:srgbClr val="0000FF"/>
                </a:solidFill>
                <a:latin typeface="SimSun" panose="02010600030101010101" pitchFamily="2" charset="-122"/>
                <a:ea typeface="SimSun" panose="02010600030101010101" pitchFamily="2" charset="-122"/>
              </a:rPr>
              <a:t>正向思维</a:t>
            </a:r>
            <a:r>
              <a:rPr lang="zh-CN" altLang="en-US" dirty="0">
                <a:solidFill>
                  <a:srgbClr val="0000FF"/>
                </a:solidFill>
                <a:latin typeface="SimSun" panose="02010600030101010101" pitchFamily="2" charset="-122"/>
                <a:ea typeface="SimSun" panose="02010600030101010101" pitchFamily="2" charset="-122"/>
              </a:rPr>
              <a:t>－</a:t>
            </a:r>
          </a:p>
          <a:p>
            <a:pPr algn="ctr"/>
            <a:r>
              <a:rPr lang="zh-CN" altLang="en-US" dirty="0">
                <a:solidFill>
                  <a:srgbClr val="008000"/>
                </a:solidFill>
                <a:latin typeface="SimSun" panose="02010600030101010101" pitchFamily="2" charset="-122"/>
                <a:ea typeface="SimSun" panose="02010600030101010101" pitchFamily="2" charset="-122"/>
              </a:rPr>
              <a:t>验证软件正常工作</a:t>
            </a:r>
          </a:p>
        </p:txBody>
      </p:sp>
      <p:sp>
        <p:nvSpPr>
          <p:cNvPr id="30731" name="Rectangle 10"/>
          <p:cNvSpPr>
            <a:spLocks noChangeArrowheads="1"/>
          </p:cNvSpPr>
          <p:nvPr/>
        </p:nvSpPr>
        <p:spPr bwMode="auto">
          <a:xfrm>
            <a:off x="1020666" y="3032516"/>
            <a:ext cx="1797605" cy="745434"/>
          </a:xfrm>
          <a:prstGeom prst="rect">
            <a:avLst/>
          </a:prstGeom>
          <a:solidFill>
            <a:srgbClr val="FFFFFF"/>
          </a:solidFill>
          <a:ln w="9525">
            <a:solidFill>
              <a:srgbClr val="000000"/>
            </a:solidFill>
            <a:prstDash val="dash"/>
            <a:miter lim="800000"/>
            <a:headEnd/>
            <a:tailEnd/>
          </a:ln>
        </p:spPr>
        <p:txBody>
          <a:bodyPr lIns="11430" rIns="11430"/>
          <a:lstStyle/>
          <a:p>
            <a:pPr algn="ctr"/>
            <a:r>
              <a:rPr lang="zh-CN" altLang="en-US" b="1" dirty="0">
                <a:solidFill>
                  <a:srgbClr val="0000FF"/>
                </a:solidFill>
                <a:latin typeface="SimSun" panose="02010600030101010101" pitchFamily="2" charset="-122"/>
                <a:ea typeface="SimSun" panose="02010600030101010101" pitchFamily="2" charset="-122"/>
              </a:rPr>
              <a:t>逆向思维</a:t>
            </a:r>
            <a:r>
              <a:rPr lang="zh-CN" altLang="en-US" dirty="0">
                <a:solidFill>
                  <a:srgbClr val="0000FF"/>
                </a:solidFill>
                <a:latin typeface="SimSun" panose="02010600030101010101" pitchFamily="2" charset="-122"/>
                <a:ea typeface="SimSun" panose="02010600030101010101" pitchFamily="2" charset="-122"/>
              </a:rPr>
              <a:t>－</a:t>
            </a:r>
          </a:p>
          <a:p>
            <a:pPr algn="ctr"/>
            <a:r>
              <a:rPr lang="zh-CN" altLang="en-US" b="1" dirty="0">
                <a:solidFill>
                  <a:srgbClr val="FF6600"/>
                </a:solidFill>
                <a:latin typeface="SimSun" panose="02010600030101010101" pitchFamily="2" charset="-122"/>
                <a:ea typeface="SimSun" panose="02010600030101010101" pitchFamily="2" charset="-122"/>
              </a:rPr>
              <a:t>假定软件有错误</a:t>
            </a:r>
          </a:p>
        </p:txBody>
      </p:sp>
      <p:sp>
        <p:nvSpPr>
          <p:cNvPr id="30732" name="AutoShape 11"/>
          <p:cNvSpPr>
            <a:spLocks/>
          </p:cNvSpPr>
          <p:nvPr/>
        </p:nvSpPr>
        <p:spPr bwMode="auto">
          <a:xfrm>
            <a:off x="638417" y="1982557"/>
            <a:ext cx="344369" cy="1424646"/>
          </a:xfrm>
          <a:prstGeom prst="leftBrace">
            <a:avLst>
              <a:gd name="adj1" fmla="val 30139"/>
              <a:gd name="adj2" fmla="val 50000"/>
            </a:avLst>
          </a:prstGeom>
          <a:noFill/>
          <a:ln w="9525">
            <a:solidFill>
              <a:srgbClr val="000000"/>
            </a:solidFill>
            <a:round/>
            <a:headEnd/>
            <a:tailEnd/>
          </a:ln>
        </p:spPr>
        <p:txBody>
          <a:bodyPr/>
          <a:lstStyle/>
          <a:p>
            <a:endParaRPr lang="zh-CN" altLang="en-US" sz="1350"/>
          </a:p>
        </p:txBody>
      </p:sp>
      <p:cxnSp>
        <p:nvCxnSpPr>
          <p:cNvPr id="30733" name="AutoShape 12"/>
          <p:cNvCxnSpPr>
            <a:cxnSpLocks noChangeShapeType="1"/>
            <a:stCxn id="30730" idx="3"/>
            <a:endCxn id="30727" idx="1"/>
          </p:cNvCxnSpPr>
          <p:nvPr/>
        </p:nvCxnSpPr>
        <p:spPr bwMode="auto">
          <a:xfrm>
            <a:off x="2899233" y="1981900"/>
            <a:ext cx="609471" cy="0"/>
          </a:xfrm>
          <a:prstGeom prst="straightConnector1">
            <a:avLst/>
          </a:prstGeom>
          <a:noFill/>
          <a:ln w="9525">
            <a:solidFill>
              <a:srgbClr val="000000"/>
            </a:solidFill>
            <a:prstDash val="dash"/>
            <a:round/>
            <a:headEnd/>
            <a:tailEnd type="triangle" w="med" len="med"/>
          </a:ln>
        </p:spPr>
      </p:cxnSp>
      <p:cxnSp>
        <p:nvCxnSpPr>
          <p:cNvPr id="30734" name="AutoShape 13"/>
          <p:cNvCxnSpPr>
            <a:cxnSpLocks noChangeShapeType="1"/>
            <a:stCxn id="30731" idx="3"/>
            <a:endCxn id="30728" idx="1"/>
          </p:cNvCxnSpPr>
          <p:nvPr/>
        </p:nvCxnSpPr>
        <p:spPr bwMode="auto">
          <a:xfrm>
            <a:off x="2818271" y="3405233"/>
            <a:ext cx="662603" cy="0"/>
          </a:xfrm>
          <a:prstGeom prst="straightConnector1">
            <a:avLst/>
          </a:prstGeom>
          <a:noFill/>
          <a:ln w="9525">
            <a:solidFill>
              <a:srgbClr val="000000"/>
            </a:solidFill>
            <a:prstDash val="dash"/>
            <a:round/>
            <a:headEnd/>
            <a:tailEnd type="triangle" w="med" len="med"/>
          </a:ln>
        </p:spPr>
      </p:cxnSp>
      <p:sp>
        <p:nvSpPr>
          <p:cNvPr id="30735" name="Rectangle 14"/>
          <p:cNvSpPr>
            <a:spLocks noChangeArrowheads="1"/>
          </p:cNvSpPr>
          <p:nvPr/>
        </p:nvSpPr>
        <p:spPr bwMode="auto">
          <a:xfrm>
            <a:off x="6109160" y="1467865"/>
            <a:ext cx="2338265" cy="1010343"/>
          </a:xfrm>
          <a:prstGeom prst="rect">
            <a:avLst/>
          </a:prstGeom>
          <a:solidFill>
            <a:srgbClr val="FFFFFF"/>
          </a:solidFill>
          <a:ln w="9525">
            <a:solidFill>
              <a:srgbClr val="000000"/>
            </a:solidFill>
            <a:prstDash val="dash"/>
            <a:miter lim="800000"/>
            <a:headEnd/>
            <a:tailEnd/>
          </a:ln>
        </p:spPr>
        <p:txBody>
          <a:bodyPr/>
          <a:lstStyle/>
          <a:p>
            <a:pPr algn="just"/>
            <a:r>
              <a:rPr lang="zh-CN" altLang="en-US" dirty="0">
                <a:solidFill>
                  <a:srgbClr val="000000"/>
                </a:solidFill>
                <a:latin typeface="SimSun" panose="02010600030101010101" pitchFamily="2" charset="-122"/>
                <a:ea typeface="SimSun" panose="02010600030101010101" pitchFamily="2" charset="-122"/>
              </a:rPr>
              <a:t>在设计规定的环境下运行软件的所有功能，直至全部通过</a:t>
            </a:r>
            <a:endParaRPr lang="zh-CN" altLang="en-US" dirty="0">
              <a:latin typeface="SimSun" panose="02010600030101010101" pitchFamily="2" charset="-122"/>
              <a:ea typeface="SimSun" panose="02010600030101010101" pitchFamily="2" charset="-122"/>
            </a:endParaRPr>
          </a:p>
        </p:txBody>
      </p:sp>
      <p:cxnSp>
        <p:nvCxnSpPr>
          <p:cNvPr id="30736" name="AutoShape 15"/>
          <p:cNvCxnSpPr>
            <a:cxnSpLocks noChangeShapeType="1"/>
            <a:stCxn id="30727" idx="3"/>
            <a:endCxn id="30735" idx="1"/>
          </p:cNvCxnSpPr>
          <p:nvPr/>
        </p:nvCxnSpPr>
        <p:spPr bwMode="auto">
          <a:xfrm flipV="1">
            <a:off x="5486530" y="1973037"/>
            <a:ext cx="622630" cy="8863"/>
          </a:xfrm>
          <a:prstGeom prst="straightConnector1">
            <a:avLst/>
          </a:prstGeom>
          <a:noFill/>
          <a:ln w="9525">
            <a:solidFill>
              <a:srgbClr val="000000"/>
            </a:solidFill>
            <a:prstDash val="dash"/>
            <a:round/>
            <a:headEnd/>
            <a:tailEnd type="triangle" w="med" len="med"/>
          </a:ln>
        </p:spPr>
      </p:cxnSp>
      <p:cxnSp>
        <p:nvCxnSpPr>
          <p:cNvPr id="30737" name="AutoShape 16"/>
          <p:cNvCxnSpPr>
            <a:cxnSpLocks noChangeShapeType="1"/>
            <a:stCxn id="30728" idx="3"/>
            <a:endCxn id="30724" idx="1"/>
          </p:cNvCxnSpPr>
          <p:nvPr/>
        </p:nvCxnSpPr>
        <p:spPr bwMode="auto">
          <a:xfrm flipV="1">
            <a:off x="5678031" y="3403270"/>
            <a:ext cx="431129" cy="1963"/>
          </a:xfrm>
          <a:prstGeom prst="straightConnector1">
            <a:avLst/>
          </a:prstGeom>
          <a:noFill/>
          <a:ln w="9525">
            <a:solidFill>
              <a:srgbClr val="000000"/>
            </a:solidFill>
            <a:prstDash val="dash"/>
            <a:round/>
            <a:headEnd/>
            <a:tailEnd type="triangle" w="med" len="med"/>
          </a:ln>
        </p:spPr>
      </p:cxnSp>
      <p:sp>
        <p:nvSpPr>
          <p:cNvPr id="30724" name="Rectangle 17"/>
          <p:cNvSpPr>
            <a:spLocks noChangeArrowheads="1"/>
          </p:cNvSpPr>
          <p:nvPr/>
        </p:nvSpPr>
        <p:spPr bwMode="auto">
          <a:xfrm>
            <a:off x="6109160" y="2917216"/>
            <a:ext cx="2787856" cy="972107"/>
          </a:xfrm>
          <a:prstGeom prst="rect">
            <a:avLst/>
          </a:prstGeom>
          <a:solidFill>
            <a:srgbClr val="FFFFFF"/>
          </a:solidFill>
          <a:ln w="9525">
            <a:solidFill>
              <a:srgbClr val="000000"/>
            </a:solidFill>
            <a:prstDash val="dash"/>
            <a:miter lim="800000"/>
            <a:headEnd/>
            <a:tailEnd/>
          </a:ln>
        </p:spPr>
        <p:txBody>
          <a:bodyPr/>
          <a:lstStyle/>
          <a:p>
            <a:pPr algn="just"/>
            <a:r>
              <a:rPr lang="zh-CN" altLang="en-US" dirty="0">
                <a:solidFill>
                  <a:srgbClr val="000000"/>
                </a:solidFill>
                <a:latin typeface="SimSun" panose="02010600030101010101" pitchFamily="2" charset="-122"/>
                <a:ea typeface="SimSun" panose="02010600030101010101" pitchFamily="2" charset="-122"/>
              </a:rPr>
              <a:t>寻找容易犯错误的地方和系统的薄弱环节，试图破坏系统，直至找不出问题</a:t>
            </a:r>
            <a:endParaRPr lang="zh-CN" alt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8873169"/>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1.3.3 </a:t>
            </a:r>
            <a:r>
              <a:rPr lang="zh-CN" altLang="en-US" sz="4500" b="1" dirty="0">
                <a:ln w="19050">
                  <a:noFill/>
                </a:ln>
                <a:solidFill>
                  <a:srgbClr val="FFFFFF"/>
                </a:solidFill>
                <a:latin typeface="微软雅黑" panose="020B0503020204020204" charset="-122"/>
                <a:ea typeface="微软雅黑" panose="020B0503020204020204" charset="-122"/>
              </a:rPr>
              <a:t>软件测试的定义</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147867216"/>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823" y="281740"/>
            <a:ext cx="4536504" cy="583574"/>
          </a:xfrm>
        </p:spPr>
        <p:txBody>
          <a:bodyPr/>
          <a:lstStyle/>
          <a:p>
            <a:r>
              <a:rPr kumimoji="1" lang="zh-CN" altLang="en-US" dirty="0">
                <a:latin typeface="微软雅黑" panose="020B0503020204020204" pitchFamily="34" charset="-122"/>
                <a:ea typeface="微软雅黑" panose="020B0503020204020204" pitchFamily="34" charset="-122"/>
              </a:rPr>
              <a:t>什么是软件测试？</a:t>
            </a:r>
          </a:p>
        </p:txBody>
      </p:sp>
      <p:sp>
        <p:nvSpPr>
          <p:cNvPr id="5" name="Rectangle 3"/>
          <p:cNvSpPr txBox="1">
            <a:spLocks noChangeArrowheads="1"/>
          </p:cNvSpPr>
          <p:nvPr/>
        </p:nvSpPr>
        <p:spPr bwMode="auto">
          <a:xfrm>
            <a:off x="736445" y="1437485"/>
            <a:ext cx="5086350" cy="2569814"/>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检查、检验 </a:t>
            </a:r>
            <a:r>
              <a:rPr lang="en-US" altLang="zh-CN" sz="2000" kern="0" dirty="0">
                <a:latin typeface="Microsoft YaHei" panose="020B0503020204020204" pitchFamily="34" charset="-122"/>
                <a:ea typeface="Microsoft YaHei" panose="020B0503020204020204" pitchFamily="34" charset="-122"/>
              </a:rPr>
              <a:t>Check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验证软件能否正常运行？</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发现问题 </a:t>
            </a:r>
            <a:r>
              <a:rPr lang="en-US" altLang="zh-CN" sz="2000" kern="0" dirty="0">
                <a:latin typeface="Microsoft YaHei" panose="020B0503020204020204" pitchFamily="34" charset="-122"/>
                <a:ea typeface="Microsoft YaHei" panose="020B0503020204020204" pitchFamily="34" charset="-122"/>
              </a:rPr>
              <a:t>Detect error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证明是对的 </a:t>
            </a:r>
            <a:r>
              <a:rPr lang="en-US" altLang="zh-CN" sz="2000" kern="0" dirty="0">
                <a:latin typeface="Microsoft YaHei" panose="020B0503020204020204" pitchFamily="34" charset="-122"/>
                <a:ea typeface="Microsoft YaHei" panose="020B0503020204020204" pitchFamily="34" charset="-122"/>
              </a:rPr>
              <a:t>Correction proof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质量评估 </a:t>
            </a:r>
            <a:r>
              <a:rPr lang="en-US" altLang="zh-CN" sz="2000" kern="0" dirty="0">
                <a:latin typeface="Microsoft YaHei" panose="020B0503020204020204" pitchFamily="34" charset="-122"/>
                <a:ea typeface="Microsoft YaHei" panose="020B0503020204020204" pitchFamily="34" charset="-122"/>
              </a:rPr>
              <a:t>Quality evaluation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质量保证 </a:t>
            </a:r>
            <a:r>
              <a:rPr lang="en-US" altLang="zh-CN" sz="2000" kern="0" dirty="0">
                <a:latin typeface="Microsoft YaHei" panose="020B0503020204020204" pitchFamily="34" charset="-122"/>
                <a:ea typeface="Microsoft YaHei" panose="020B0503020204020204" pitchFamily="34" charset="-122"/>
              </a:rPr>
              <a:t>Quality  Assurance</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p:txBody>
      </p:sp>
      <p:pic>
        <p:nvPicPr>
          <p:cNvPr id="263170" name="Picture 2" descr="http://www.buzzle.com/img/articleImages/307413-10314-5.jpg"/>
          <p:cNvPicPr>
            <a:picLocks noChangeAspect="1" noChangeArrowheads="1"/>
          </p:cNvPicPr>
          <p:nvPr/>
        </p:nvPicPr>
        <p:blipFill>
          <a:blip r:embed="rId2" cstate="print"/>
          <a:srcRect/>
          <a:stretch>
            <a:fillRect/>
          </a:stretch>
        </p:blipFill>
        <p:spPr bwMode="auto">
          <a:xfrm>
            <a:off x="6184056" y="1387134"/>
            <a:ext cx="2959944" cy="2670516"/>
          </a:xfrm>
          <a:prstGeom prst="rect">
            <a:avLst/>
          </a:prstGeom>
          <a:noFill/>
        </p:spPr>
      </p:pic>
    </p:spTree>
    <p:extLst>
      <p:ext uri="{BB962C8B-B14F-4D97-AF65-F5344CB8AC3E}">
        <p14:creationId xmlns:p14="http://schemas.microsoft.com/office/powerpoint/2010/main" val="35745204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up)">
                                      <p:cBhvr>
                                        <p:cTn id="7" dur="1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up)">
                                      <p:cBhvr>
                                        <p:cTn id="12" dur="1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up)">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up)">
                                      <p:cBhvr>
                                        <p:cTn id="22" dur="10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up)">
                                      <p:cBhvr>
                                        <p:cTn id="27"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1" y="246256"/>
            <a:ext cx="6745325" cy="667941"/>
          </a:xfrm>
        </p:spPr>
        <p:txBody>
          <a:bodyPr/>
          <a:lstStyle/>
          <a:p>
            <a:r>
              <a:rPr kumimoji="1" lang="zh-CN" altLang="en-US" dirty="0">
                <a:latin typeface="微软雅黑" panose="020B0503020204020204" pitchFamily="34" charset="-122"/>
                <a:ea typeface="微软雅黑" panose="020B0503020204020204" pitchFamily="34" charset="-122"/>
              </a:rPr>
              <a:t>软件测试 </a:t>
            </a:r>
            <a:r>
              <a:rPr kumimoji="1" lang="en-US" altLang="zh-CN" dirty="0">
                <a:latin typeface="微软雅黑" panose="020B0503020204020204" pitchFamily="34" charset="-122"/>
                <a:ea typeface="微软雅黑" panose="020B0503020204020204" pitchFamily="34" charset="-122"/>
              </a:rPr>
              <a:t>IEEE/ ISO29119</a:t>
            </a:r>
            <a:r>
              <a:rPr kumimoji="1" lang="zh-CN" altLang="en-US" dirty="0">
                <a:latin typeface="微软雅黑" panose="020B0503020204020204" pitchFamily="34" charset="-122"/>
                <a:ea typeface="微软雅黑" panose="020B0503020204020204" pitchFamily="34" charset="-122"/>
              </a:rPr>
              <a:t>的定义</a:t>
            </a:r>
          </a:p>
        </p:txBody>
      </p:sp>
      <p:sp>
        <p:nvSpPr>
          <p:cNvPr id="2" name="矩形 1">
            <a:extLst>
              <a:ext uri="{FF2B5EF4-FFF2-40B4-BE49-F238E27FC236}">
                <a16:creationId xmlns:a16="http://schemas.microsoft.com/office/drawing/2014/main" xmlns="" id="{4FCBB8EE-1913-56C7-8124-97916C62E79F}"/>
              </a:ext>
            </a:extLst>
          </p:cNvPr>
          <p:cNvSpPr/>
          <p:nvPr/>
        </p:nvSpPr>
        <p:spPr>
          <a:xfrm>
            <a:off x="776046" y="1154823"/>
            <a:ext cx="7282104" cy="1915909"/>
          </a:xfrm>
          <a:prstGeom prst="rect">
            <a:avLst/>
          </a:prstGeom>
        </p:spPr>
        <p:txBody>
          <a:bodyPr wrap="square">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en-US" altLang="zh-CN" sz="2000" dirty="0">
                <a:ea typeface="楷体"/>
                <a:cs typeface="楷体"/>
              </a:rPr>
              <a:t>An activity in which a system or component is executed under </a:t>
            </a:r>
            <a:r>
              <a:rPr lang="en-US" altLang="zh-CN" sz="2000" b="1" dirty="0">
                <a:ea typeface="楷体"/>
                <a:cs typeface="楷体"/>
              </a:rPr>
              <a:t>specified conditions</a:t>
            </a:r>
            <a:r>
              <a:rPr lang="en-US" altLang="zh-CN" sz="2000" dirty="0">
                <a:ea typeface="楷体"/>
                <a:cs typeface="楷体"/>
              </a:rPr>
              <a:t>, the results are observed or</a:t>
            </a:r>
            <a:r>
              <a:rPr lang="zh-CN" altLang="en-US" sz="2000" dirty="0">
                <a:ea typeface="楷体"/>
                <a:cs typeface="楷体"/>
              </a:rPr>
              <a:t> </a:t>
            </a:r>
            <a:r>
              <a:rPr lang="en-US" altLang="zh-CN" sz="2000" dirty="0">
                <a:ea typeface="楷体"/>
                <a:cs typeface="楷体"/>
              </a:rPr>
              <a:t>recorded, and an </a:t>
            </a:r>
            <a:r>
              <a:rPr lang="en-US" altLang="zh-CN" sz="2000" b="1" dirty="0">
                <a:ea typeface="楷体"/>
                <a:cs typeface="楷体"/>
              </a:rPr>
              <a:t>evaluation i</a:t>
            </a:r>
            <a:r>
              <a:rPr lang="en-US" altLang="zh-CN" sz="2000" dirty="0">
                <a:ea typeface="楷体"/>
                <a:cs typeface="楷体"/>
              </a:rPr>
              <a:t>s made of some aspect of the system or component. </a:t>
            </a:r>
          </a:p>
          <a:p>
            <a:pPr algn="r" eaLnBrk="0" hangingPunct="0">
              <a:lnSpc>
                <a:spcPct val="130000"/>
              </a:lnSpc>
              <a:spcBef>
                <a:spcPct val="20000"/>
              </a:spcBef>
              <a:buClr>
                <a:schemeClr val="accent1">
                  <a:lumMod val="50000"/>
                </a:schemeClr>
              </a:buClr>
              <a:buSzPct val="90000"/>
              <a:defRPr/>
            </a:pPr>
            <a:r>
              <a:rPr lang="en-US" altLang="zh-CN" sz="1350" dirty="0">
                <a:ea typeface="楷体"/>
                <a:cs typeface="楷体"/>
              </a:rPr>
              <a:t>[ISO/IEC 24765, Systems &amp; Software Engineering Vocabulary] </a:t>
            </a:r>
          </a:p>
          <a:p>
            <a:pPr algn="r" eaLnBrk="0" hangingPunct="0">
              <a:lnSpc>
                <a:spcPct val="130000"/>
              </a:lnSpc>
              <a:spcBef>
                <a:spcPct val="20000"/>
              </a:spcBef>
              <a:buClr>
                <a:schemeClr val="accent1">
                  <a:lumMod val="50000"/>
                </a:schemeClr>
              </a:buClr>
              <a:buSzPct val="90000"/>
              <a:defRPr/>
            </a:pPr>
            <a:endParaRPr lang="en-US" altLang="zh-CN" sz="1350" dirty="0">
              <a:ea typeface="楷体"/>
              <a:cs typeface="楷体"/>
            </a:endParaRPr>
          </a:p>
        </p:txBody>
      </p:sp>
      <p:sp>
        <p:nvSpPr>
          <p:cNvPr id="3" name="文本框 2">
            <a:extLst>
              <a:ext uri="{FF2B5EF4-FFF2-40B4-BE49-F238E27FC236}">
                <a16:creationId xmlns:a16="http://schemas.microsoft.com/office/drawing/2014/main" xmlns="" id="{A35EFACE-E5F1-D0C1-E45C-993F51B952D6}"/>
              </a:ext>
            </a:extLst>
          </p:cNvPr>
          <p:cNvSpPr txBox="1"/>
          <p:nvPr/>
        </p:nvSpPr>
        <p:spPr>
          <a:xfrm>
            <a:off x="892098" y="3135311"/>
            <a:ext cx="7393257" cy="961225"/>
          </a:xfrm>
          <a:prstGeom prst="rect">
            <a:avLst/>
          </a:prstGeom>
          <a:noFill/>
        </p:spPr>
        <p:txBody>
          <a:bodyPr wrap="square">
            <a:spAutoFit/>
          </a:bodyPr>
          <a:lstStyle/>
          <a:p>
            <a:pPr>
              <a:lnSpc>
                <a:spcPct val="150000"/>
              </a:lnSpc>
              <a:buClr>
                <a:schemeClr val="accent1"/>
              </a:buClr>
              <a:buSzPct val="75000"/>
              <a:tabLst>
                <a:tab pos="428625" algn="l"/>
              </a:tabLst>
            </a:pPr>
            <a:r>
              <a:rPr lang="zh-CN" altLang="en-US" sz="2000" dirty="0">
                <a:latin typeface="Microsoft YaHei" panose="020B0503020204020204" pitchFamily="34" charset="-122"/>
                <a:ea typeface="Microsoft YaHei" panose="020B0503020204020204" pitchFamily="34" charset="-122"/>
              </a:rPr>
              <a:t>在</a:t>
            </a:r>
            <a:r>
              <a:rPr lang="zh-CN" altLang="en-US" sz="2000" b="1" dirty="0">
                <a:latin typeface="Microsoft YaHei" panose="020B0503020204020204" pitchFamily="34" charset="-122"/>
                <a:ea typeface="Microsoft YaHei" panose="020B0503020204020204" pitchFamily="34" charset="-122"/>
              </a:rPr>
              <a:t>特定的条件下</a:t>
            </a:r>
            <a:r>
              <a:rPr lang="zh-CN" altLang="en-US" sz="2000" dirty="0">
                <a:latin typeface="Microsoft YaHei" panose="020B0503020204020204" pitchFamily="34" charset="-122"/>
                <a:ea typeface="Microsoft YaHei" panose="020B0503020204020204" pitchFamily="34" charset="-122"/>
              </a:rPr>
              <a:t>运行系统或组件，观察或记录结果，对系统或组件的某个方面做出</a:t>
            </a:r>
            <a:r>
              <a:rPr lang="zh-CN" altLang="en-US" sz="2000" b="1" dirty="0">
                <a:latin typeface="Microsoft YaHei" panose="020B0503020204020204" pitchFamily="34" charset="-122"/>
                <a:ea typeface="Microsoft YaHei" panose="020B0503020204020204" pitchFamily="34" charset="-122"/>
              </a:rPr>
              <a:t>评价 </a:t>
            </a:r>
          </a:p>
        </p:txBody>
      </p:sp>
    </p:spTree>
    <p:extLst>
      <p:ext uri="{BB962C8B-B14F-4D97-AF65-F5344CB8AC3E}">
        <p14:creationId xmlns:p14="http://schemas.microsoft.com/office/powerpoint/2010/main" val="4040860187"/>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1" y="246256"/>
            <a:ext cx="6745325" cy="667941"/>
          </a:xfrm>
        </p:spPr>
        <p:txBody>
          <a:bodyPr/>
          <a:lstStyle/>
          <a:p>
            <a:r>
              <a:rPr kumimoji="1" lang="zh-CN" altLang="en-US" dirty="0">
                <a:latin typeface="微软雅黑" panose="020B0503020204020204" pitchFamily="34" charset="-122"/>
                <a:ea typeface="微软雅黑" panose="020B0503020204020204" pitchFamily="34" charset="-122"/>
              </a:rPr>
              <a:t>软件测试 </a:t>
            </a:r>
            <a:r>
              <a:rPr kumimoji="1" lang="en-US" altLang="zh-CN" dirty="0">
                <a:latin typeface="微软雅黑" panose="020B0503020204020204" pitchFamily="34" charset="-122"/>
                <a:ea typeface="微软雅黑" panose="020B0503020204020204" pitchFamily="34" charset="-122"/>
              </a:rPr>
              <a:t>IEEE/ ISO29119</a:t>
            </a:r>
            <a:r>
              <a:rPr kumimoji="1" lang="zh-CN" altLang="en-US" dirty="0">
                <a:latin typeface="微软雅黑" panose="020B0503020204020204" pitchFamily="34" charset="-122"/>
                <a:ea typeface="微软雅黑" panose="020B0503020204020204" pitchFamily="34" charset="-122"/>
              </a:rPr>
              <a:t>的定义</a:t>
            </a:r>
            <a:r>
              <a:rPr kumimoji="1" lang="zh-CN" altLang="en-US" sz="2000" b="0" dirty="0">
                <a:latin typeface="微软雅黑" panose="020B0503020204020204" pitchFamily="34" charset="-122"/>
                <a:ea typeface="微软雅黑" panose="020B0503020204020204" pitchFamily="34" charset="-122"/>
              </a:rPr>
              <a:t> </a:t>
            </a:r>
            <a:r>
              <a:rPr kumimoji="1" lang="en-US" altLang="zh-CN" sz="2000" b="0" dirty="0">
                <a:latin typeface="微软雅黑" panose="020B0503020204020204" pitchFamily="34" charset="-122"/>
                <a:ea typeface="微软雅黑" panose="020B0503020204020204" pitchFamily="34" charset="-122"/>
              </a:rPr>
              <a:t>–</a:t>
            </a:r>
            <a:r>
              <a:rPr kumimoji="1" lang="zh-CN" altLang="en-US" sz="2000" b="0" dirty="0">
                <a:latin typeface="微软雅黑" panose="020B0503020204020204" pitchFamily="34" charset="-122"/>
                <a:ea typeface="微软雅黑" panose="020B0503020204020204" pitchFamily="34" charset="-122"/>
              </a:rPr>
              <a:t> 续</a:t>
            </a:r>
          </a:p>
        </p:txBody>
      </p:sp>
      <p:sp>
        <p:nvSpPr>
          <p:cNvPr id="31747" name="Rectangle 3"/>
          <p:cNvSpPr>
            <a:spLocks noChangeArrowheads="1"/>
          </p:cNvSpPr>
          <p:nvPr/>
        </p:nvSpPr>
        <p:spPr bwMode="auto">
          <a:xfrm>
            <a:off x="861956" y="1307314"/>
            <a:ext cx="7769087" cy="2123658"/>
          </a:xfrm>
          <a:prstGeom prst="rect">
            <a:avLst/>
          </a:prstGeom>
          <a:noFill/>
          <a:ln w="9525" algn="ctr">
            <a:noFill/>
            <a:miter lim="800000"/>
            <a:headEnd/>
            <a:tailEnd/>
          </a:ln>
        </p:spPr>
        <p:txBody>
          <a:bodyPr wrap="square" anchor="ctr">
            <a:spAutoFit/>
          </a:bodyPr>
          <a:lstStyle/>
          <a:p>
            <a:pPr marL="358775" indent="-358775">
              <a:lnSpc>
                <a:spcPct val="150000"/>
              </a:lnSpc>
              <a:buClr>
                <a:schemeClr val="accent1"/>
              </a:buClr>
              <a:buSzPct val="75000"/>
              <a:buFont typeface="Wingdings" pitchFamily="2" charset="2"/>
              <a:buChar char="p"/>
              <a:tabLst>
                <a:tab pos="428625" algn="l"/>
              </a:tabLst>
            </a:pPr>
            <a:r>
              <a:rPr lang="en-US" altLang="zh-CN" sz="2400" dirty="0">
                <a:ea typeface="楷体"/>
                <a:cs typeface="楷体"/>
              </a:rPr>
              <a:t>Testing is comparing what the test item does with what it is expected to do </a:t>
            </a:r>
            <a:endParaRPr lang="zh-CN" altLang="en-US" sz="2400" dirty="0">
              <a:ea typeface="楷体"/>
              <a:cs typeface="楷体"/>
            </a:endParaRPr>
          </a:p>
          <a:p>
            <a:pPr>
              <a:lnSpc>
                <a:spcPct val="150000"/>
              </a:lnSpc>
              <a:buClr>
                <a:schemeClr val="accent1"/>
              </a:buClr>
              <a:buSzPct val="75000"/>
              <a:tabLst>
                <a:tab pos="428625" algn="l"/>
              </a:tabLst>
            </a:pPr>
            <a:r>
              <a:rPr lang="zh-CN" altLang="en-US" sz="2000" dirty="0">
                <a:latin typeface="Microsoft YaHei" panose="020B0503020204020204" pitchFamily="34" charset="-122"/>
                <a:ea typeface="Microsoft YaHei" panose="020B0503020204020204" pitchFamily="34" charset="-122"/>
              </a:rPr>
              <a:t>分析某个</a:t>
            </a:r>
            <a:r>
              <a:rPr lang="zh-CN" altLang="en-US" sz="2000" b="1" dirty="0">
                <a:latin typeface="Microsoft YaHei" panose="020B0503020204020204" pitchFamily="34" charset="-122"/>
                <a:ea typeface="Microsoft YaHei" panose="020B0503020204020204" pitchFamily="34" charset="-122"/>
              </a:rPr>
              <a:t>软件项</a:t>
            </a:r>
            <a:r>
              <a:rPr lang="zh-CN" altLang="en-US" sz="2000" dirty="0">
                <a:latin typeface="Microsoft YaHei" panose="020B0503020204020204" pitchFamily="34" charset="-122"/>
                <a:ea typeface="Microsoft YaHei" panose="020B0503020204020204" pitchFamily="34" charset="-122"/>
              </a:rPr>
              <a:t>以发现</a:t>
            </a:r>
            <a:r>
              <a:rPr lang="zh-CN" altLang="en-US" sz="2000" b="1" dirty="0">
                <a:latin typeface="Microsoft YaHei" panose="020B0503020204020204" pitchFamily="34" charset="-122"/>
                <a:ea typeface="Microsoft YaHei" panose="020B0503020204020204" pitchFamily="34" charset="-122"/>
              </a:rPr>
              <a:t>现存的和要求的条件之差别</a:t>
            </a:r>
            <a:r>
              <a:rPr lang="zh-CN" altLang="en-US" sz="2000" dirty="0">
                <a:latin typeface="Microsoft YaHei" panose="020B0503020204020204" pitchFamily="34" charset="-122"/>
                <a:ea typeface="Microsoft YaHei" panose="020B0503020204020204" pitchFamily="34" charset="-122"/>
              </a:rPr>
              <a:t>（即错误）并</a:t>
            </a:r>
            <a:r>
              <a:rPr lang="zh-CN" altLang="en-US" sz="2000" dirty="0">
                <a:solidFill>
                  <a:srgbClr val="002060"/>
                </a:solidFill>
                <a:latin typeface="Microsoft YaHei" panose="020B0503020204020204" pitchFamily="34" charset="-122"/>
                <a:ea typeface="Microsoft YaHei" panose="020B0503020204020204" pitchFamily="34" charset="-122"/>
              </a:rPr>
              <a:t>评价</a:t>
            </a:r>
            <a:r>
              <a:rPr lang="zh-CN" altLang="en-US" sz="2000" dirty="0">
                <a:latin typeface="Microsoft YaHei" panose="020B0503020204020204" pitchFamily="34" charset="-122"/>
                <a:ea typeface="Microsoft YaHei" panose="020B0503020204020204" pitchFamily="34" charset="-122"/>
              </a:rPr>
              <a:t>此软件项的特性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103452"/>
      </p:ext>
    </p:extLst>
  </p:cSld>
  <p:clrMapOvr>
    <a:masterClrMapping/>
  </p:clrMapOvr>
  <p:transition spd="slow">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244D40-1D69-FE20-78A8-FB817A38C9B7}"/>
              </a:ext>
            </a:extLst>
          </p:cNvPr>
          <p:cNvSpPr>
            <a:spLocks noGrp="1"/>
          </p:cNvSpPr>
          <p:nvPr>
            <p:ph type="title"/>
          </p:nvPr>
        </p:nvSpPr>
        <p:spPr/>
        <p:txBody>
          <a:bodyPr/>
          <a:lstStyle/>
          <a:p>
            <a:r>
              <a:rPr lang="zh-CN" altLang="en-US" dirty="0"/>
              <a:t>软件测试</a:t>
            </a:r>
            <a:r>
              <a:rPr lang="zh-CN" altLang="en-US" dirty="0">
                <a:effectLst/>
              </a:rPr>
              <a:t>的价值</a:t>
            </a:r>
            <a:endParaRPr kumimoji="1" lang="zh-CN" altLang="en-US" dirty="0"/>
          </a:p>
        </p:txBody>
      </p:sp>
      <p:sp>
        <p:nvSpPr>
          <p:cNvPr id="3" name="矩形 2">
            <a:extLst>
              <a:ext uri="{FF2B5EF4-FFF2-40B4-BE49-F238E27FC236}">
                <a16:creationId xmlns:a16="http://schemas.microsoft.com/office/drawing/2014/main" xmlns="" id="{079BF8E8-2A7A-B074-C7A6-B77F624920F8}"/>
              </a:ext>
            </a:extLst>
          </p:cNvPr>
          <p:cNvSpPr/>
          <p:nvPr/>
        </p:nvSpPr>
        <p:spPr>
          <a:xfrm>
            <a:off x="747749" y="1289892"/>
            <a:ext cx="7891425" cy="2431435"/>
          </a:xfrm>
          <a:prstGeom prst="rect">
            <a:avLst/>
          </a:prstGeom>
        </p:spPr>
        <p:txBody>
          <a:bodyPr wrap="square">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全面评估产品质量，获得有关产品质量的全面、客观的信息</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发现问题，督促问题解决，提高产品质量</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持续提供质量反馈、及时揭示质量风险，有助于控制项目风险，提高构建的质量</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通过缺陷分析，获得缺陷模式，有助于缺陷预防</a:t>
            </a:r>
            <a:endParaRPr lang="en-US" altLang="zh-CN" sz="2000" dirty="0">
              <a:ea typeface="楷体"/>
            </a:endParaRPr>
          </a:p>
        </p:txBody>
      </p:sp>
    </p:spTree>
    <p:extLst>
      <p:ext uri="{BB962C8B-B14F-4D97-AF65-F5344CB8AC3E}">
        <p14:creationId xmlns:p14="http://schemas.microsoft.com/office/powerpoint/2010/main" val="2192554305"/>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1.3.4 </a:t>
            </a:r>
            <a:r>
              <a:rPr lang="zh-CN" altLang="en-US" sz="4500" b="1" dirty="0">
                <a:ln w="19050">
                  <a:noFill/>
                </a:ln>
                <a:solidFill>
                  <a:srgbClr val="FFFFFF"/>
                </a:solidFill>
                <a:latin typeface="微软雅黑" panose="020B0503020204020204" charset="-122"/>
                <a:ea typeface="微软雅黑" panose="020B0503020204020204" charset="-122"/>
              </a:rPr>
              <a:t>软件测试的其它观点</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98030621"/>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81882"/>
            <a:ext cx="6467475" cy="686386"/>
          </a:xfrm>
        </p:spPr>
        <p:txBody>
          <a:bodyPr/>
          <a:lstStyle/>
          <a:p>
            <a:r>
              <a:rPr kumimoji="1" lang="zh-CN" altLang="en-US" dirty="0">
                <a:latin typeface="微软雅黑" panose="020B0503020204020204" pitchFamily="34" charset="-122"/>
                <a:ea typeface="微软雅黑" panose="020B0503020204020204" pitchFamily="34" charset="-122"/>
              </a:rPr>
              <a:t>从质量视角认知软件测试</a:t>
            </a:r>
          </a:p>
        </p:txBody>
      </p:sp>
      <p:sp>
        <p:nvSpPr>
          <p:cNvPr id="33795" name="Content Placeholder 2"/>
          <p:cNvSpPr>
            <a:spLocks noGrp="1"/>
          </p:cNvSpPr>
          <p:nvPr>
            <p:ph idx="4294967295"/>
          </p:nvPr>
        </p:nvSpPr>
        <p:spPr>
          <a:xfrm>
            <a:off x="495300" y="970714"/>
            <a:ext cx="7772400" cy="933458"/>
          </a:xfrm>
        </p:spPr>
        <p:txBody>
          <a:bodyPr>
            <a:normAutofit fontScale="92500" lnSpcReduction="10000"/>
          </a:bodyPr>
          <a:lstStyle/>
          <a:p>
            <a:pPr marL="0" indent="0" eaLnBrk="0" hangingPunct="0">
              <a:lnSpc>
                <a:spcPct val="150000"/>
              </a:lnSpc>
              <a:buClr>
                <a:schemeClr val="accent1">
                  <a:lumMod val="50000"/>
                </a:schemeClr>
              </a:buClr>
              <a:buSzPct val="90000"/>
              <a:buNone/>
              <a:defRPr/>
            </a:pPr>
            <a:r>
              <a:rPr lang="zh-CN" altLang="en-US" sz="2000" dirty="0">
                <a:ea typeface="楷体"/>
                <a:cs typeface="楷体"/>
              </a:rPr>
              <a:t>软件测试被认为是对软件</a:t>
            </a:r>
            <a:r>
              <a:rPr lang="zh-CN" altLang="en-US" sz="2000" b="1" u="sng" dirty="0">
                <a:solidFill>
                  <a:srgbClr val="3366FF"/>
                </a:solidFill>
                <a:ea typeface="楷体"/>
              </a:rPr>
              <a:t>质量进行全面</a:t>
            </a:r>
            <a:r>
              <a:rPr lang="zh-CN" altLang="en-US" sz="2000" b="1" u="sng" dirty="0">
                <a:solidFill>
                  <a:srgbClr val="3366FF"/>
                </a:solidFill>
                <a:ea typeface="楷体"/>
                <a:cs typeface="楷体"/>
              </a:rPr>
              <a:t>评估活动，给出质量信息，从而确定质量是否满足设计和用户的需求</a:t>
            </a:r>
            <a:r>
              <a:rPr lang="zh-CN" altLang="en-US" sz="2000" dirty="0">
                <a:ea typeface="楷体"/>
                <a:cs typeface="楷体"/>
              </a:rPr>
              <a:t>。</a:t>
            </a:r>
            <a:endParaRPr lang="en-US" altLang="zh-CN" sz="2000" dirty="0">
              <a:ea typeface="楷体"/>
              <a:cs typeface="楷体"/>
            </a:endParaRPr>
          </a:p>
        </p:txBody>
      </p:sp>
      <p:grpSp>
        <p:nvGrpSpPr>
          <p:cNvPr id="22" name="组合 21">
            <a:extLst>
              <a:ext uri="{FF2B5EF4-FFF2-40B4-BE49-F238E27FC236}">
                <a16:creationId xmlns:a16="http://schemas.microsoft.com/office/drawing/2014/main" xmlns="" id="{3A99FF2C-2901-08CF-518A-9244CF25E461}"/>
              </a:ext>
            </a:extLst>
          </p:cNvPr>
          <p:cNvGrpSpPr/>
          <p:nvPr/>
        </p:nvGrpSpPr>
        <p:grpSpPr>
          <a:xfrm>
            <a:off x="447958" y="2297151"/>
            <a:ext cx="2373301" cy="1635009"/>
            <a:chOff x="447958" y="2297151"/>
            <a:chExt cx="2373301" cy="1635009"/>
          </a:xfrm>
        </p:grpSpPr>
        <p:pic>
          <p:nvPicPr>
            <p:cNvPr id="3" name="图片 2">
              <a:extLst>
                <a:ext uri="{FF2B5EF4-FFF2-40B4-BE49-F238E27FC236}">
                  <a16:creationId xmlns:a16="http://schemas.microsoft.com/office/drawing/2014/main" xmlns="" id="{45B45151-B924-B616-7336-E6EEEA81F654}"/>
                </a:ext>
              </a:extLst>
            </p:cNvPr>
            <p:cNvPicPr>
              <a:picLocks noChangeAspect="1"/>
            </p:cNvPicPr>
            <p:nvPr/>
          </p:nvPicPr>
          <p:blipFill>
            <a:blip r:embed="rId3"/>
            <a:stretch>
              <a:fillRect/>
            </a:stretch>
          </p:blipFill>
          <p:spPr>
            <a:xfrm>
              <a:off x="447958" y="2297151"/>
              <a:ext cx="1032461" cy="1239800"/>
            </a:xfrm>
            <a:prstGeom prst="rect">
              <a:avLst/>
            </a:prstGeom>
          </p:spPr>
        </p:pic>
        <p:cxnSp>
          <p:nvCxnSpPr>
            <p:cNvPr id="6" name="直线箭头连接符 5">
              <a:extLst>
                <a:ext uri="{FF2B5EF4-FFF2-40B4-BE49-F238E27FC236}">
                  <a16:creationId xmlns:a16="http://schemas.microsoft.com/office/drawing/2014/main" xmlns="" id="{514172C2-6130-9495-C0AA-739D3C8E985C}"/>
                </a:ext>
              </a:extLst>
            </p:cNvPr>
            <p:cNvCxnSpPr>
              <a:cxnSpLocks/>
              <a:stCxn id="3" idx="3"/>
            </p:cNvCxnSpPr>
            <p:nvPr/>
          </p:nvCxnSpPr>
          <p:spPr>
            <a:xfrm>
              <a:off x="1480419" y="2917051"/>
              <a:ext cx="1340840"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xmlns="" id="{99AA8132-2F7E-B2F2-558C-14D4F79E6FD0}"/>
                </a:ext>
              </a:extLst>
            </p:cNvPr>
            <p:cNvSpPr txBox="1"/>
            <p:nvPr/>
          </p:nvSpPr>
          <p:spPr>
            <a:xfrm>
              <a:off x="687020" y="3562828"/>
              <a:ext cx="646331" cy="369332"/>
            </a:xfrm>
            <a:prstGeom prst="rect">
              <a:avLst/>
            </a:prstGeom>
            <a:noFill/>
          </p:spPr>
          <p:txBody>
            <a:bodyPr wrap="none" rtlCol="0">
              <a:spAutoFit/>
            </a:bodyPr>
            <a:lstStyle/>
            <a:p>
              <a:r>
                <a:rPr kumimoji="1" lang="zh-CN" altLang="en-US" dirty="0">
                  <a:solidFill>
                    <a:schemeClr val="accent6"/>
                  </a:solidFill>
                  <a:latin typeface="Microsoft YaHei" panose="020B0503020204020204" pitchFamily="34" charset="-122"/>
                  <a:ea typeface="Microsoft YaHei" panose="020B0503020204020204" pitchFamily="34" charset="-122"/>
                </a:rPr>
                <a:t>用户</a:t>
              </a:r>
            </a:p>
          </p:txBody>
        </p:sp>
        <p:sp>
          <p:nvSpPr>
            <p:cNvPr id="15" name="文本框 14">
              <a:extLst>
                <a:ext uri="{FF2B5EF4-FFF2-40B4-BE49-F238E27FC236}">
                  <a16:creationId xmlns:a16="http://schemas.microsoft.com/office/drawing/2014/main" xmlns="" id="{844B0AEE-C708-387D-974F-97D7B694DB52}"/>
                </a:ext>
              </a:extLst>
            </p:cNvPr>
            <p:cNvSpPr txBox="1"/>
            <p:nvPr/>
          </p:nvSpPr>
          <p:spPr>
            <a:xfrm>
              <a:off x="1539100" y="2522102"/>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要求</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期望</a:t>
              </a:r>
            </a:p>
          </p:txBody>
        </p:sp>
      </p:grpSp>
      <p:grpSp>
        <p:nvGrpSpPr>
          <p:cNvPr id="27" name="组合 26">
            <a:extLst>
              <a:ext uri="{FF2B5EF4-FFF2-40B4-BE49-F238E27FC236}">
                <a16:creationId xmlns:a16="http://schemas.microsoft.com/office/drawing/2014/main" xmlns="" id="{F72BDA04-F489-9C5F-45BF-C3EFB84DB74E}"/>
              </a:ext>
            </a:extLst>
          </p:cNvPr>
          <p:cNvGrpSpPr/>
          <p:nvPr/>
        </p:nvGrpSpPr>
        <p:grpSpPr>
          <a:xfrm>
            <a:off x="2842913" y="2390911"/>
            <a:ext cx="2428124" cy="1052280"/>
            <a:chOff x="2842913" y="2390911"/>
            <a:chExt cx="2428124" cy="1052280"/>
          </a:xfrm>
        </p:grpSpPr>
        <p:sp>
          <p:nvSpPr>
            <p:cNvPr id="7" name="椭圆 6">
              <a:extLst>
                <a:ext uri="{FF2B5EF4-FFF2-40B4-BE49-F238E27FC236}">
                  <a16:creationId xmlns:a16="http://schemas.microsoft.com/office/drawing/2014/main" xmlns="" id="{21322409-8C5E-FDFD-0082-E4AED7A87873}"/>
                </a:ext>
              </a:extLst>
            </p:cNvPr>
            <p:cNvSpPr/>
            <p:nvPr/>
          </p:nvSpPr>
          <p:spPr>
            <a:xfrm>
              <a:off x="2842913" y="2390911"/>
              <a:ext cx="1124311" cy="1052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质量</a:t>
              </a:r>
            </a:p>
          </p:txBody>
        </p:sp>
        <p:cxnSp>
          <p:nvCxnSpPr>
            <p:cNvPr id="10" name="直线箭头连接符 9">
              <a:extLst>
                <a:ext uri="{FF2B5EF4-FFF2-40B4-BE49-F238E27FC236}">
                  <a16:creationId xmlns:a16="http://schemas.microsoft.com/office/drawing/2014/main" xmlns="" id="{9BFBF5FA-2326-13F1-8B0D-C16E83A013BE}"/>
                </a:ext>
              </a:extLst>
            </p:cNvPr>
            <p:cNvCxnSpPr>
              <a:cxnSpLocks/>
            </p:cNvCxnSpPr>
            <p:nvPr/>
          </p:nvCxnSpPr>
          <p:spPr>
            <a:xfrm>
              <a:off x="4030880" y="2930276"/>
              <a:ext cx="1240157" cy="2985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716AC7BA-31F6-38DE-4EB3-08AC0DE45B4F}"/>
                </a:ext>
              </a:extLst>
            </p:cNvPr>
            <p:cNvSpPr txBox="1"/>
            <p:nvPr/>
          </p:nvSpPr>
          <p:spPr>
            <a:xfrm>
              <a:off x="4139746" y="2486705"/>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矛盾</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对立</a:t>
              </a:r>
            </a:p>
          </p:txBody>
        </p:sp>
      </p:grpSp>
      <p:grpSp>
        <p:nvGrpSpPr>
          <p:cNvPr id="4" name="组合 3">
            <a:extLst>
              <a:ext uri="{FF2B5EF4-FFF2-40B4-BE49-F238E27FC236}">
                <a16:creationId xmlns:a16="http://schemas.microsoft.com/office/drawing/2014/main" xmlns="" id="{219D7F80-11BA-1D5F-7F37-0124443FFCB6}"/>
              </a:ext>
            </a:extLst>
          </p:cNvPr>
          <p:cNvGrpSpPr/>
          <p:nvPr/>
        </p:nvGrpSpPr>
        <p:grpSpPr>
          <a:xfrm>
            <a:off x="5292068" y="2428971"/>
            <a:ext cx="2114700" cy="1451240"/>
            <a:chOff x="5292068" y="2428971"/>
            <a:chExt cx="2114700" cy="1451240"/>
          </a:xfrm>
        </p:grpSpPr>
        <p:cxnSp>
          <p:nvCxnSpPr>
            <p:cNvPr id="11" name="直线箭头连接符 10">
              <a:extLst>
                <a:ext uri="{FF2B5EF4-FFF2-40B4-BE49-F238E27FC236}">
                  <a16:creationId xmlns:a16="http://schemas.microsoft.com/office/drawing/2014/main" xmlns="" id="{F00A4421-56A6-D08B-FB18-1D02C3F6EC64}"/>
                </a:ext>
              </a:extLst>
            </p:cNvPr>
            <p:cNvCxnSpPr>
              <a:cxnSpLocks/>
            </p:cNvCxnSpPr>
            <p:nvPr/>
          </p:nvCxnSpPr>
          <p:spPr>
            <a:xfrm>
              <a:off x="6324529" y="2949713"/>
              <a:ext cx="1082239"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CD89FD48-8D71-25A4-434F-D495B9ECB8CC}"/>
                </a:ext>
              </a:extLst>
            </p:cNvPr>
            <p:cNvSpPr txBox="1"/>
            <p:nvPr/>
          </p:nvSpPr>
          <p:spPr>
            <a:xfrm>
              <a:off x="6547352" y="2522102"/>
              <a:ext cx="718320" cy="338554"/>
            </a:xfrm>
            <a:prstGeom prst="rect">
              <a:avLst/>
            </a:prstGeom>
            <a:noFill/>
          </p:spPr>
          <p:txBody>
            <a:bodyPr wrap="square" rtlCol="0">
              <a:spAutoFit/>
            </a:bodyPr>
            <a:lstStyle/>
            <a:p>
              <a:pPr algn="ctr"/>
              <a:r>
                <a:rPr kumimoji="1" lang="zh-CN" altLang="en-US" sz="1600" dirty="0">
                  <a:latin typeface="Microsoft YaHei" panose="020B0503020204020204" pitchFamily="34" charset="-122"/>
                  <a:ea typeface="Microsoft YaHei" panose="020B0503020204020204" pitchFamily="34" charset="-122"/>
                </a:rPr>
                <a:t>发现</a:t>
              </a:r>
            </a:p>
          </p:txBody>
        </p:sp>
        <p:pic>
          <p:nvPicPr>
            <p:cNvPr id="1026" name="Picture 2" descr="查看源图像">
              <a:extLst>
                <a:ext uri="{FF2B5EF4-FFF2-40B4-BE49-F238E27FC236}">
                  <a16:creationId xmlns:a16="http://schemas.microsoft.com/office/drawing/2014/main" xmlns="" id="{FB1F228C-B69E-0E00-6A8E-53FA332D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68" y="2428971"/>
              <a:ext cx="1032461" cy="1032461"/>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xmlns="" id="{C913795F-6BAC-ACC5-D1E8-4A6484D5C47D}"/>
                </a:ext>
              </a:extLst>
            </p:cNvPr>
            <p:cNvSpPr txBox="1"/>
            <p:nvPr/>
          </p:nvSpPr>
          <p:spPr>
            <a:xfrm>
              <a:off x="5292068" y="3418546"/>
              <a:ext cx="1071127" cy="461665"/>
            </a:xfrm>
            <a:prstGeom prst="rect">
              <a:avLst/>
            </a:prstGeom>
            <a:noFill/>
          </p:spPr>
          <p:txBody>
            <a:bodyPr wrap="none" rtlCol="0">
              <a:spAutoFit/>
            </a:bodyPr>
            <a:lstStyle/>
            <a:p>
              <a:r>
                <a:rPr kumimoji="1" lang="en-US" altLang="zh-CN" sz="2400" dirty="0">
                  <a:solidFill>
                    <a:srgbClr val="FF0000"/>
                  </a:solidFill>
                  <a:latin typeface="Microsoft YaHei" panose="020B0503020204020204" pitchFamily="34" charset="-122"/>
                  <a:ea typeface="Microsoft YaHei" panose="020B0503020204020204" pitchFamily="34" charset="-122"/>
                </a:rPr>
                <a:t>Bug</a:t>
              </a:r>
              <a:r>
                <a:rPr kumimoji="1" lang="zh-CN" altLang="en-US" sz="2400" dirty="0">
                  <a:solidFill>
                    <a:srgbClr val="FF0000"/>
                  </a:solidFill>
                  <a:latin typeface="Microsoft YaHei" panose="020B0503020204020204" pitchFamily="34" charset="-122"/>
                  <a:ea typeface="Microsoft YaHei" panose="020B0503020204020204" pitchFamily="34" charset="-122"/>
                </a:rPr>
                <a:t>？</a:t>
              </a:r>
            </a:p>
          </p:txBody>
        </p:sp>
      </p:grpSp>
      <p:grpSp>
        <p:nvGrpSpPr>
          <p:cNvPr id="2" name="组合 1">
            <a:extLst>
              <a:ext uri="{FF2B5EF4-FFF2-40B4-BE49-F238E27FC236}">
                <a16:creationId xmlns:a16="http://schemas.microsoft.com/office/drawing/2014/main" xmlns="" id="{C990D87B-F3EF-82AC-5C6D-C159E9D442E8}"/>
              </a:ext>
            </a:extLst>
          </p:cNvPr>
          <p:cNvGrpSpPr/>
          <p:nvPr/>
        </p:nvGrpSpPr>
        <p:grpSpPr>
          <a:xfrm>
            <a:off x="7468785" y="2405012"/>
            <a:ext cx="1138363" cy="1342482"/>
            <a:chOff x="7468785" y="2405012"/>
            <a:chExt cx="1138363" cy="1342482"/>
          </a:xfrm>
        </p:grpSpPr>
        <p:pic>
          <p:nvPicPr>
            <p:cNvPr id="13" name="图片 12">
              <a:extLst>
                <a:ext uri="{FF2B5EF4-FFF2-40B4-BE49-F238E27FC236}">
                  <a16:creationId xmlns:a16="http://schemas.microsoft.com/office/drawing/2014/main" xmlns="" id="{8FD5B997-12D8-4440-1448-8564DB20210B}"/>
                </a:ext>
              </a:extLst>
            </p:cNvPr>
            <p:cNvPicPr>
              <a:picLocks noChangeAspect="1"/>
            </p:cNvPicPr>
            <p:nvPr/>
          </p:nvPicPr>
          <p:blipFill>
            <a:blip r:embed="rId5"/>
            <a:stretch>
              <a:fillRect/>
            </a:stretch>
          </p:blipFill>
          <p:spPr>
            <a:xfrm>
              <a:off x="7468785" y="2405012"/>
              <a:ext cx="1138363" cy="933458"/>
            </a:xfrm>
            <a:prstGeom prst="rect">
              <a:avLst/>
            </a:prstGeom>
          </p:spPr>
        </p:pic>
        <p:sp>
          <p:nvSpPr>
            <p:cNvPr id="21" name="文本框 20">
              <a:extLst>
                <a:ext uri="{FF2B5EF4-FFF2-40B4-BE49-F238E27FC236}">
                  <a16:creationId xmlns:a16="http://schemas.microsoft.com/office/drawing/2014/main" xmlns="" id="{8706A4B5-40A0-2373-E642-D1010E56E526}"/>
                </a:ext>
              </a:extLst>
            </p:cNvPr>
            <p:cNvSpPr txBox="1"/>
            <p:nvPr/>
          </p:nvSpPr>
          <p:spPr>
            <a:xfrm>
              <a:off x="7499152" y="3378162"/>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软件测试</a:t>
              </a:r>
            </a:p>
          </p:txBody>
        </p:sp>
      </p:grpSp>
      <p:grpSp>
        <p:nvGrpSpPr>
          <p:cNvPr id="33" name="组合 32">
            <a:extLst>
              <a:ext uri="{FF2B5EF4-FFF2-40B4-BE49-F238E27FC236}">
                <a16:creationId xmlns:a16="http://schemas.microsoft.com/office/drawing/2014/main" xmlns="" id="{35177E85-EECD-B37E-994D-0F7E5EEE509F}"/>
              </a:ext>
            </a:extLst>
          </p:cNvPr>
          <p:cNvGrpSpPr/>
          <p:nvPr/>
        </p:nvGrpSpPr>
        <p:grpSpPr>
          <a:xfrm>
            <a:off x="2859228" y="3418546"/>
            <a:ext cx="1176414" cy="1136752"/>
            <a:chOff x="2859228" y="3418546"/>
            <a:chExt cx="1176414" cy="1136752"/>
          </a:xfrm>
        </p:grpSpPr>
        <p:cxnSp>
          <p:nvCxnSpPr>
            <p:cNvPr id="28" name="直线箭头连接符 27">
              <a:extLst>
                <a:ext uri="{FF2B5EF4-FFF2-40B4-BE49-F238E27FC236}">
                  <a16:creationId xmlns:a16="http://schemas.microsoft.com/office/drawing/2014/main" xmlns="" id="{D8E5F583-4A62-6CF2-F057-138504968880}"/>
                </a:ext>
              </a:extLst>
            </p:cNvPr>
            <p:cNvCxnSpPr>
              <a:cxnSpLocks/>
            </p:cNvCxnSpPr>
            <p:nvPr/>
          </p:nvCxnSpPr>
          <p:spPr>
            <a:xfrm>
              <a:off x="3405068" y="3418546"/>
              <a:ext cx="0" cy="7674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xmlns="" id="{E459BE2A-45A8-D87B-A633-B9C4F3400F57}"/>
                </a:ext>
              </a:extLst>
            </p:cNvPr>
            <p:cNvSpPr txBox="1"/>
            <p:nvPr/>
          </p:nvSpPr>
          <p:spPr>
            <a:xfrm>
              <a:off x="3352523" y="3702903"/>
              <a:ext cx="683119"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评估</a:t>
              </a:r>
            </a:p>
          </p:txBody>
        </p:sp>
        <p:sp>
          <p:nvSpPr>
            <p:cNvPr id="32" name="文本框 31">
              <a:extLst>
                <a:ext uri="{FF2B5EF4-FFF2-40B4-BE49-F238E27FC236}">
                  <a16:creationId xmlns:a16="http://schemas.microsoft.com/office/drawing/2014/main" xmlns="" id="{5813CE5A-D5C6-1B5B-D117-363C40770BB5}"/>
                </a:ext>
              </a:extLst>
            </p:cNvPr>
            <p:cNvSpPr txBox="1"/>
            <p:nvPr/>
          </p:nvSpPr>
          <p:spPr>
            <a:xfrm>
              <a:off x="2859228" y="4185966"/>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质量模型</a:t>
              </a:r>
            </a:p>
          </p:txBody>
        </p:sp>
      </p:grpSp>
      <p:cxnSp>
        <p:nvCxnSpPr>
          <p:cNvPr id="8" name="曲线连接符 7">
            <a:extLst>
              <a:ext uri="{FF2B5EF4-FFF2-40B4-BE49-F238E27FC236}">
                <a16:creationId xmlns:a16="http://schemas.microsoft.com/office/drawing/2014/main" xmlns="" id="{F795D6C7-B49C-7A00-748A-C84FDE3A33D4}"/>
              </a:ext>
            </a:extLst>
          </p:cNvPr>
          <p:cNvCxnSpPr/>
          <p:nvPr/>
        </p:nvCxnSpPr>
        <p:spPr>
          <a:xfrm rot="5400000">
            <a:off x="5698618" y="2016100"/>
            <a:ext cx="623138" cy="4085926"/>
          </a:xfrm>
          <a:prstGeom prst="curvedConnector2">
            <a:avLst/>
          </a:prstGeom>
          <a:ln w="28575">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4219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ppt_x</p:attrName>
                                        </p:attrNameLst>
                                      </p:cBhvr>
                                      <p:tavLst>
                                        <p:tav tm="0">
                                          <p:val>
                                            <p:strVal val="#ppt_x-#ppt_w*1.125000"/>
                                          </p:val>
                                        </p:tav>
                                        <p:tav tm="100000">
                                          <p:val>
                                            <p:strVal val="#ppt_x"/>
                                          </p:val>
                                        </p:tav>
                                      </p:tavLst>
                                    </p:anim>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p:tgtEl>
                                          <p:spTgt spid="33"/>
                                        </p:tgtEl>
                                        <p:attrNameLst>
                                          <p:attrName>ppt_y</p:attrName>
                                        </p:attrNameLst>
                                      </p:cBhvr>
                                      <p:tavLst>
                                        <p:tav tm="0">
                                          <p:val>
                                            <p:strVal val="#ppt_y+#ppt_h*1.125000"/>
                                          </p:val>
                                        </p:tav>
                                        <p:tav tm="100000">
                                          <p:val>
                                            <p:strVal val="#ppt_y"/>
                                          </p:val>
                                        </p:tav>
                                      </p:tavLst>
                                    </p:anim>
                                    <p:animEffect transition="in" filter="wipe(up)">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outVertic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如何借助这门课培养学生的分析问题和解决问题的能力？</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854358" y="1626389"/>
            <a:ext cx="7669531" cy="1487587"/>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强调分析能力，</a:t>
            </a:r>
            <a:r>
              <a:rPr lang="zh-CN" sz="2000" dirty="0">
                <a:latin typeface="微软雅黑" panose="020B0503020204020204" pitchFamily="34" charset="-122"/>
                <a:ea typeface="微软雅黑" panose="020B0503020204020204" pitchFamily="34" charset="-122"/>
              </a:rPr>
              <a:t>如</a:t>
            </a:r>
            <a:r>
              <a:rPr lang="zh-CN" altLang="en-US" sz="2000" dirty="0">
                <a:latin typeface="微软雅黑" panose="020B0503020204020204" pitchFamily="34" charset="-122"/>
                <a:ea typeface="微软雅黑" panose="020B0503020204020204" pitchFamily="34" charset="-122"/>
              </a:rPr>
              <a:t>测试分析是基础</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批判性思维，如探索式测试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工程思维，如找到不同的解决方案，从中选出最优的解决方案</a:t>
            </a:r>
            <a:endParaRPr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81882"/>
            <a:ext cx="6467475" cy="686386"/>
          </a:xfrm>
        </p:spPr>
        <p:txBody>
          <a:bodyPr/>
          <a:lstStyle/>
          <a:p>
            <a:r>
              <a:rPr kumimoji="1" lang="zh-CN" altLang="en-US" dirty="0">
                <a:latin typeface="微软雅黑" panose="020B0503020204020204" pitchFamily="34" charset="-122"/>
                <a:ea typeface="微软雅黑" panose="020B0503020204020204" pitchFamily="34" charset="-122"/>
              </a:rPr>
              <a:t>从风险视角认知软件测试</a:t>
            </a:r>
          </a:p>
        </p:txBody>
      </p:sp>
      <p:sp>
        <p:nvSpPr>
          <p:cNvPr id="33795" name="Content Placeholder 2"/>
          <p:cNvSpPr>
            <a:spLocks noGrp="1"/>
          </p:cNvSpPr>
          <p:nvPr>
            <p:ph idx="4294967295"/>
          </p:nvPr>
        </p:nvSpPr>
        <p:spPr>
          <a:xfrm>
            <a:off x="495300" y="870527"/>
            <a:ext cx="8066298" cy="1601036"/>
          </a:xfrm>
        </p:spPr>
        <p:txBody>
          <a:bodyPr>
            <a:normAutofit lnSpcReduction="10000"/>
          </a:bodyPr>
          <a:lstStyle/>
          <a:p>
            <a:pPr marL="0" indent="0" eaLnBrk="0" hangingPunct="0">
              <a:lnSpc>
                <a:spcPct val="130000"/>
              </a:lnSpc>
              <a:buClr>
                <a:schemeClr val="accent1">
                  <a:lumMod val="50000"/>
                </a:schemeClr>
              </a:buClr>
              <a:buSzPct val="90000"/>
              <a:buNone/>
              <a:defRPr/>
            </a:pPr>
            <a:r>
              <a:rPr lang="zh-CN" altLang="en-US" sz="1800" dirty="0">
                <a:ea typeface="楷体"/>
                <a:cs typeface="楷体"/>
              </a:rPr>
              <a:t>软件测试被认为是对软件系统中</a:t>
            </a:r>
            <a:r>
              <a:rPr lang="zh-CN" altLang="en-US" sz="1800" u="sng" dirty="0">
                <a:ea typeface="楷体"/>
                <a:cs typeface="楷体"/>
              </a:rPr>
              <a:t>潜在的</a:t>
            </a:r>
            <a:r>
              <a:rPr lang="zh-CN" altLang="en-US" sz="1800" b="1" u="sng" dirty="0">
                <a:solidFill>
                  <a:srgbClr val="3366FF"/>
                </a:solidFill>
                <a:ea typeface="楷体"/>
                <a:cs typeface="楷体"/>
              </a:rPr>
              <a:t>各种</a:t>
            </a:r>
            <a:r>
              <a:rPr lang="zh-CN" altLang="en-US" sz="1800" b="1" u="sng" dirty="0">
                <a:solidFill>
                  <a:srgbClr val="FF6600"/>
                </a:solidFill>
                <a:ea typeface="楷体"/>
                <a:cs typeface="楷体"/>
              </a:rPr>
              <a:t>质量风险</a:t>
            </a:r>
            <a:r>
              <a:rPr lang="zh-CN" altLang="en-US" sz="1800" b="1" u="sng" dirty="0">
                <a:solidFill>
                  <a:srgbClr val="3366FF"/>
                </a:solidFill>
                <a:ea typeface="楷体"/>
                <a:cs typeface="楷体"/>
              </a:rPr>
              <a:t>进行评估的活动</a:t>
            </a:r>
            <a:r>
              <a:rPr lang="zh-CN" altLang="en-US" sz="1800" dirty="0">
                <a:ea typeface="楷体"/>
                <a:cs typeface="楷体"/>
              </a:rPr>
              <a:t>。其实，测试是样本实验而不能穷尽，其风险总是存在的。</a:t>
            </a:r>
            <a:endParaRPr lang="en-US" altLang="zh-CN" sz="1800" dirty="0">
              <a:ea typeface="楷体"/>
              <a:cs typeface="楷体"/>
            </a:endParaRPr>
          </a:p>
          <a:p>
            <a:pPr marL="0" indent="0" eaLnBrk="0" hangingPunct="0">
              <a:lnSpc>
                <a:spcPct val="130000"/>
              </a:lnSpc>
              <a:buClr>
                <a:schemeClr val="accent1">
                  <a:lumMod val="50000"/>
                </a:schemeClr>
              </a:buClr>
              <a:buSzPct val="90000"/>
              <a:buNone/>
              <a:defRPr/>
            </a:pPr>
            <a:r>
              <a:rPr lang="zh-CN" altLang="en-US" sz="1800" dirty="0">
                <a:ea typeface="楷体"/>
                <a:cs typeface="楷体"/>
              </a:rPr>
              <a:t>基于风险的测试强调对软件开发全过程进行检测，随时发现问题、报告问题，减少对客户不利影响的风险</a:t>
            </a:r>
            <a:endParaRPr lang="en-US" altLang="zh-CN" sz="1800" dirty="0">
              <a:ea typeface="楷体"/>
              <a:cs typeface="楷体"/>
            </a:endParaRPr>
          </a:p>
        </p:txBody>
      </p:sp>
      <p:grpSp>
        <p:nvGrpSpPr>
          <p:cNvPr id="25" name="组合 24">
            <a:extLst>
              <a:ext uri="{FF2B5EF4-FFF2-40B4-BE49-F238E27FC236}">
                <a16:creationId xmlns:a16="http://schemas.microsoft.com/office/drawing/2014/main" xmlns="" id="{687D732D-B56F-4073-A8AF-3FC9E11BAD5A}"/>
              </a:ext>
            </a:extLst>
          </p:cNvPr>
          <p:cNvGrpSpPr/>
          <p:nvPr/>
        </p:nvGrpSpPr>
        <p:grpSpPr>
          <a:xfrm>
            <a:off x="582402" y="2472034"/>
            <a:ext cx="8076631" cy="2374572"/>
            <a:chOff x="582402" y="2472034"/>
            <a:chExt cx="8076631" cy="2374572"/>
          </a:xfrm>
        </p:grpSpPr>
        <p:grpSp>
          <p:nvGrpSpPr>
            <p:cNvPr id="2" name="Group 2">
              <a:extLst>
                <a:ext uri="{FF2B5EF4-FFF2-40B4-BE49-F238E27FC236}">
                  <a16:creationId xmlns:a16="http://schemas.microsoft.com/office/drawing/2014/main" xmlns="" id="{B0F8E943-0C47-EEC7-415F-D819483ECE63}"/>
                </a:ext>
              </a:extLst>
            </p:cNvPr>
            <p:cNvGrpSpPr>
              <a:grpSpLocks/>
            </p:cNvGrpSpPr>
            <p:nvPr/>
          </p:nvGrpSpPr>
          <p:grpSpPr bwMode="auto">
            <a:xfrm>
              <a:off x="1335517" y="2472034"/>
              <a:ext cx="6581918" cy="2374572"/>
              <a:chOff x="2580" y="5450"/>
              <a:chExt cx="6849" cy="2376"/>
            </a:xfrm>
          </p:grpSpPr>
          <p:cxnSp>
            <p:nvCxnSpPr>
              <p:cNvPr id="3" name="AutoShape 3">
                <a:extLst>
                  <a:ext uri="{FF2B5EF4-FFF2-40B4-BE49-F238E27FC236}">
                    <a16:creationId xmlns:a16="http://schemas.microsoft.com/office/drawing/2014/main" xmlns="" id="{62F7456D-81CB-871C-D931-6935B12C6A7A}"/>
                  </a:ext>
                </a:extLst>
              </p:cNvPr>
              <p:cNvCxnSpPr>
                <a:cxnSpLocks noChangeShapeType="1"/>
              </p:cNvCxnSpPr>
              <p:nvPr/>
            </p:nvCxnSpPr>
            <p:spPr bwMode="auto">
              <a:xfrm>
                <a:off x="2580" y="6719"/>
                <a:ext cx="6849" cy="21"/>
              </a:xfrm>
              <a:prstGeom prst="straightConnector1">
                <a:avLst/>
              </a:prstGeom>
              <a:noFill/>
              <a:ln w="38100">
                <a:solidFill>
                  <a:srgbClr val="C00000"/>
                </a:solidFill>
                <a:round/>
                <a:headEnd/>
                <a:tailEnd type="triangle" w="med" len="med"/>
              </a:ln>
            </p:spPr>
          </p:cxnSp>
          <p:sp>
            <p:nvSpPr>
              <p:cNvPr id="4" name="AutoShape 4">
                <a:extLst>
                  <a:ext uri="{FF2B5EF4-FFF2-40B4-BE49-F238E27FC236}">
                    <a16:creationId xmlns:a16="http://schemas.microsoft.com/office/drawing/2014/main" xmlns="" id="{815C2E37-47A0-A938-8C81-C23D2093A3AF}"/>
                  </a:ext>
                </a:extLst>
              </p:cNvPr>
              <p:cNvSpPr>
                <a:spLocks noChangeArrowheads="1"/>
              </p:cNvSpPr>
              <p:nvPr/>
            </p:nvSpPr>
            <p:spPr bwMode="auto">
              <a:xfrm>
                <a:off x="28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dirty="0">
                    <a:latin typeface="Calibri" pitchFamily="34" charset="0"/>
                    <a:cs typeface="宋体" pitchFamily="2" charset="-122"/>
                  </a:rPr>
                  <a:t>需求</a:t>
                </a:r>
                <a:endParaRPr lang="zh-CN" altLang="en-US" sz="1620" dirty="0">
                  <a:latin typeface="Arial" pitchFamily="34" charset="0"/>
                  <a:cs typeface="宋体" pitchFamily="2" charset="-122"/>
                </a:endParaRPr>
              </a:p>
            </p:txBody>
          </p:sp>
          <p:sp>
            <p:nvSpPr>
              <p:cNvPr id="5" name="AutoShape 5">
                <a:extLst>
                  <a:ext uri="{FF2B5EF4-FFF2-40B4-BE49-F238E27FC236}">
                    <a16:creationId xmlns:a16="http://schemas.microsoft.com/office/drawing/2014/main" xmlns="" id="{9BC340B2-2DFF-2138-A0A4-24530381000A}"/>
                  </a:ext>
                </a:extLst>
              </p:cNvPr>
              <p:cNvSpPr>
                <a:spLocks noChangeArrowheads="1"/>
              </p:cNvSpPr>
              <p:nvPr/>
            </p:nvSpPr>
            <p:spPr bwMode="auto">
              <a:xfrm>
                <a:off x="40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设计</a:t>
                </a:r>
                <a:endParaRPr lang="zh-CN" altLang="en-US" sz="1620">
                  <a:latin typeface="Arial" pitchFamily="34" charset="0"/>
                  <a:cs typeface="宋体" pitchFamily="2" charset="-122"/>
                </a:endParaRPr>
              </a:p>
            </p:txBody>
          </p:sp>
          <p:sp>
            <p:nvSpPr>
              <p:cNvPr id="6" name="AutoShape 6">
                <a:extLst>
                  <a:ext uri="{FF2B5EF4-FFF2-40B4-BE49-F238E27FC236}">
                    <a16:creationId xmlns:a16="http://schemas.microsoft.com/office/drawing/2014/main" xmlns="" id="{1151AB42-57E3-6CDD-7B39-C7BC187FE5FF}"/>
                  </a:ext>
                </a:extLst>
              </p:cNvPr>
              <p:cNvSpPr>
                <a:spLocks noChangeArrowheads="1"/>
              </p:cNvSpPr>
              <p:nvPr/>
            </p:nvSpPr>
            <p:spPr bwMode="auto">
              <a:xfrm>
                <a:off x="523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代码</a:t>
                </a:r>
                <a:endParaRPr lang="zh-CN" altLang="en-US" sz="1620">
                  <a:latin typeface="Arial" pitchFamily="34" charset="0"/>
                  <a:cs typeface="宋体" pitchFamily="2" charset="-122"/>
                </a:endParaRPr>
              </a:p>
            </p:txBody>
          </p:sp>
          <p:sp>
            <p:nvSpPr>
              <p:cNvPr id="7" name="AutoShape 7">
                <a:extLst>
                  <a:ext uri="{FF2B5EF4-FFF2-40B4-BE49-F238E27FC236}">
                    <a16:creationId xmlns:a16="http://schemas.microsoft.com/office/drawing/2014/main" xmlns="" id="{31E213D7-C3DC-CA88-7E83-B1D89443E354}"/>
                  </a:ext>
                </a:extLst>
              </p:cNvPr>
              <p:cNvSpPr>
                <a:spLocks noChangeArrowheads="1"/>
              </p:cNvSpPr>
              <p:nvPr/>
            </p:nvSpPr>
            <p:spPr bwMode="auto">
              <a:xfrm>
                <a:off x="6360"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功能</a:t>
                </a:r>
                <a:endParaRPr lang="zh-CN" altLang="en-US" sz="1620">
                  <a:latin typeface="Arial" pitchFamily="34" charset="0"/>
                  <a:cs typeface="宋体" pitchFamily="2" charset="-122"/>
                </a:endParaRPr>
              </a:p>
            </p:txBody>
          </p:sp>
          <p:sp>
            <p:nvSpPr>
              <p:cNvPr id="8" name="AutoShape 8">
                <a:extLst>
                  <a:ext uri="{FF2B5EF4-FFF2-40B4-BE49-F238E27FC236}">
                    <a16:creationId xmlns:a16="http://schemas.microsoft.com/office/drawing/2014/main" xmlns="" id="{955035E4-1C39-0B94-78B8-E32FDED91F22}"/>
                  </a:ext>
                </a:extLst>
              </p:cNvPr>
              <p:cNvSpPr>
                <a:spLocks noChangeArrowheads="1"/>
              </p:cNvSpPr>
              <p:nvPr/>
            </p:nvSpPr>
            <p:spPr bwMode="auto">
              <a:xfrm>
                <a:off x="7500" y="6480"/>
                <a:ext cx="1538"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非功能特性</a:t>
                </a:r>
                <a:endParaRPr lang="zh-CN" altLang="en-US" sz="1620">
                  <a:latin typeface="Arial" pitchFamily="34" charset="0"/>
                  <a:cs typeface="宋体" pitchFamily="2" charset="-122"/>
                </a:endParaRPr>
              </a:p>
            </p:txBody>
          </p:sp>
          <p:cxnSp>
            <p:nvCxnSpPr>
              <p:cNvPr id="9" name="AutoShape 9">
                <a:extLst>
                  <a:ext uri="{FF2B5EF4-FFF2-40B4-BE49-F238E27FC236}">
                    <a16:creationId xmlns:a16="http://schemas.microsoft.com/office/drawing/2014/main" xmlns="" id="{70751B82-08E9-F88D-8CF4-D7E8C19351E1}"/>
                  </a:ext>
                </a:extLst>
              </p:cNvPr>
              <p:cNvCxnSpPr>
                <a:cxnSpLocks noChangeShapeType="1"/>
              </p:cNvCxnSpPr>
              <p:nvPr/>
            </p:nvCxnSpPr>
            <p:spPr bwMode="auto">
              <a:xfrm>
                <a:off x="2580" y="5808"/>
                <a:ext cx="6225" cy="0"/>
              </a:xfrm>
              <a:prstGeom prst="straightConnector1">
                <a:avLst/>
              </a:prstGeom>
              <a:noFill/>
              <a:ln w="9525">
                <a:solidFill>
                  <a:srgbClr val="000000"/>
                </a:solidFill>
                <a:round/>
                <a:headEnd/>
                <a:tailEnd/>
              </a:ln>
            </p:spPr>
          </p:cxnSp>
          <p:cxnSp>
            <p:nvCxnSpPr>
              <p:cNvPr id="10" name="AutoShape 10">
                <a:extLst>
                  <a:ext uri="{FF2B5EF4-FFF2-40B4-BE49-F238E27FC236}">
                    <a16:creationId xmlns:a16="http://schemas.microsoft.com/office/drawing/2014/main" xmlns="" id="{17798358-04A6-63B1-F5A7-3A8214CABF87}"/>
                  </a:ext>
                </a:extLst>
              </p:cNvPr>
              <p:cNvCxnSpPr>
                <a:cxnSpLocks noChangeShapeType="1"/>
              </p:cNvCxnSpPr>
              <p:nvPr/>
            </p:nvCxnSpPr>
            <p:spPr bwMode="auto">
              <a:xfrm>
                <a:off x="2580" y="7518"/>
                <a:ext cx="6225" cy="0"/>
              </a:xfrm>
              <a:prstGeom prst="straightConnector1">
                <a:avLst/>
              </a:prstGeom>
              <a:noFill/>
              <a:ln w="9525">
                <a:solidFill>
                  <a:srgbClr val="000000"/>
                </a:solidFill>
                <a:round/>
                <a:headEnd/>
                <a:tailEnd/>
              </a:ln>
            </p:spPr>
          </p:cxnSp>
          <p:sp>
            <p:nvSpPr>
              <p:cNvPr id="11" name="AutoShape 11">
                <a:extLst>
                  <a:ext uri="{FF2B5EF4-FFF2-40B4-BE49-F238E27FC236}">
                    <a16:creationId xmlns:a16="http://schemas.microsoft.com/office/drawing/2014/main" xmlns="" id="{2CD386D3-46E2-EA6B-7E0D-610101EDA50D}"/>
                  </a:ext>
                </a:extLst>
              </p:cNvPr>
              <p:cNvSpPr>
                <a:spLocks noChangeArrowheads="1"/>
              </p:cNvSpPr>
              <p:nvPr/>
            </p:nvSpPr>
            <p:spPr bwMode="auto">
              <a:xfrm>
                <a:off x="4715" y="5450"/>
                <a:ext cx="2659" cy="318"/>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dirty="0">
                    <a:latin typeface="SimSun" panose="02010600030101010101" pitchFamily="2" charset="-122"/>
                    <a:ea typeface="SimSun" panose="02010600030101010101" pitchFamily="2" charset="-122"/>
                    <a:cs typeface="宋体" pitchFamily="2" charset="-122"/>
                  </a:rPr>
                  <a:t>产品经理、项目经理</a:t>
                </a:r>
              </a:p>
            </p:txBody>
          </p:sp>
          <p:sp>
            <p:nvSpPr>
              <p:cNvPr id="12" name="AutoShape 12">
                <a:extLst>
                  <a:ext uri="{FF2B5EF4-FFF2-40B4-BE49-F238E27FC236}">
                    <a16:creationId xmlns:a16="http://schemas.microsoft.com/office/drawing/2014/main" xmlns="" id="{4C15EBAC-AC42-27A1-2F95-C089B606C9D2}"/>
                  </a:ext>
                </a:extLst>
              </p:cNvPr>
              <p:cNvSpPr>
                <a:spLocks noChangeArrowheads="1"/>
              </p:cNvSpPr>
              <p:nvPr/>
            </p:nvSpPr>
            <p:spPr bwMode="auto">
              <a:xfrm>
                <a:off x="5346" y="7513"/>
                <a:ext cx="1592" cy="313"/>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dirty="0">
                    <a:latin typeface="SimSun" panose="02010600030101010101" pitchFamily="2" charset="-122"/>
                    <a:ea typeface="SimSun" panose="02010600030101010101" pitchFamily="2" charset="-122"/>
                    <a:cs typeface="宋体" pitchFamily="2" charset="-122"/>
                  </a:rPr>
                  <a:t>开发人员</a:t>
                </a:r>
              </a:p>
            </p:txBody>
          </p:sp>
          <p:cxnSp>
            <p:nvCxnSpPr>
              <p:cNvPr id="14" name="AutoShape 15">
                <a:extLst>
                  <a:ext uri="{FF2B5EF4-FFF2-40B4-BE49-F238E27FC236}">
                    <a16:creationId xmlns:a16="http://schemas.microsoft.com/office/drawing/2014/main" xmlns="" id="{2EAE1370-656E-4622-D076-7A4B7BBC50F7}"/>
                  </a:ext>
                </a:extLst>
              </p:cNvPr>
              <p:cNvCxnSpPr>
                <a:cxnSpLocks noChangeShapeType="1"/>
              </p:cNvCxnSpPr>
              <p:nvPr/>
            </p:nvCxnSpPr>
            <p:spPr bwMode="auto">
              <a:xfrm flipV="1">
                <a:off x="3255" y="5808"/>
                <a:ext cx="420" cy="672"/>
              </a:xfrm>
              <a:prstGeom prst="straightConnector1">
                <a:avLst/>
              </a:prstGeom>
              <a:noFill/>
              <a:ln w="12700">
                <a:solidFill>
                  <a:srgbClr val="000000"/>
                </a:solidFill>
                <a:prstDash val="sysDot"/>
                <a:round/>
                <a:headEnd/>
                <a:tailEnd type="arrow" w="med" len="med"/>
              </a:ln>
            </p:spPr>
          </p:cxnSp>
          <p:cxnSp>
            <p:nvCxnSpPr>
              <p:cNvPr id="15" name="AutoShape 16">
                <a:extLst>
                  <a:ext uri="{FF2B5EF4-FFF2-40B4-BE49-F238E27FC236}">
                    <a16:creationId xmlns:a16="http://schemas.microsoft.com/office/drawing/2014/main" xmlns="" id="{E7FC2A0D-CA99-1E7D-0A32-DA2F506FB05C}"/>
                  </a:ext>
                </a:extLst>
              </p:cNvPr>
              <p:cNvCxnSpPr>
                <a:cxnSpLocks noChangeShapeType="1"/>
              </p:cNvCxnSpPr>
              <p:nvPr/>
            </p:nvCxnSpPr>
            <p:spPr bwMode="auto">
              <a:xfrm flipV="1">
                <a:off x="4455" y="5808"/>
                <a:ext cx="420" cy="672"/>
              </a:xfrm>
              <a:prstGeom prst="straightConnector1">
                <a:avLst/>
              </a:prstGeom>
              <a:noFill/>
              <a:ln w="12700">
                <a:solidFill>
                  <a:srgbClr val="000000"/>
                </a:solidFill>
                <a:prstDash val="sysDot"/>
                <a:round/>
                <a:headEnd/>
                <a:tailEnd type="arrow" w="med" len="med"/>
              </a:ln>
            </p:spPr>
          </p:cxnSp>
          <p:cxnSp>
            <p:nvCxnSpPr>
              <p:cNvPr id="16" name="AutoShape 17">
                <a:extLst>
                  <a:ext uri="{FF2B5EF4-FFF2-40B4-BE49-F238E27FC236}">
                    <a16:creationId xmlns:a16="http://schemas.microsoft.com/office/drawing/2014/main" xmlns="" id="{414E3C96-4EC9-E86D-2697-FBE3C1F20CD1}"/>
                  </a:ext>
                </a:extLst>
              </p:cNvPr>
              <p:cNvCxnSpPr>
                <a:cxnSpLocks noChangeShapeType="1"/>
              </p:cNvCxnSpPr>
              <p:nvPr/>
            </p:nvCxnSpPr>
            <p:spPr bwMode="auto">
              <a:xfrm flipV="1">
                <a:off x="6750" y="5808"/>
                <a:ext cx="420" cy="672"/>
              </a:xfrm>
              <a:prstGeom prst="straightConnector1">
                <a:avLst/>
              </a:prstGeom>
              <a:noFill/>
              <a:ln w="12700">
                <a:solidFill>
                  <a:srgbClr val="000000"/>
                </a:solidFill>
                <a:prstDash val="sysDot"/>
                <a:round/>
                <a:headEnd/>
                <a:tailEnd type="arrow" w="med" len="med"/>
              </a:ln>
            </p:spPr>
          </p:cxnSp>
          <p:cxnSp>
            <p:nvCxnSpPr>
              <p:cNvPr id="17" name="AutoShape 18">
                <a:extLst>
                  <a:ext uri="{FF2B5EF4-FFF2-40B4-BE49-F238E27FC236}">
                    <a16:creationId xmlns:a16="http://schemas.microsoft.com/office/drawing/2014/main" xmlns="" id="{54AF92D7-1CDF-C65C-89F5-AB0092B70E7F}"/>
                  </a:ext>
                </a:extLst>
              </p:cNvPr>
              <p:cNvCxnSpPr>
                <a:cxnSpLocks noChangeShapeType="1"/>
              </p:cNvCxnSpPr>
              <p:nvPr/>
            </p:nvCxnSpPr>
            <p:spPr bwMode="auto">
              <a:xfrm flipV="1">
                <a:off x="8085" y="5808"/>
                <a:ext cx="420" cy="672"/>
              </a:xfrm>
              <a:prstGeom prst="straightConnector1">
                <a:avLst/>
              </a:prstGeom>
              <a:noFill/>
              <a:ln w="12700">
                <a:solidFill>
                  <a:srgbClr val="000000"/>
                </a:solidFill>
                <a:prstDash val="sysDot"/>
                <a:round/>
                <a:headEnd/>
                <a:tailEnd type="arrow" w="med" len="med"/>
              </a:ln>
            </p:spPr>
          </p:cxnSp>
          <p:cxnSp>
            <p:nvCxnSpPr>
              <p:cNvPr id="18" name="AutoShape 19">
                <a:extLst>
                  <a:ext uri="{FF2B5EF4-FFF2-40B4-BE49-F238E27FC236}">
                    <a16:creationId xmlns:a16="http://schemas.microsoft.com/office/drawing/2014/main" xmlns="" id="{1A49EEE1-6B5D-EE5C-41B1-01B06CFFDC21}"/>
                  </a:ext>
                </a:extLst>
              </p:cNvPr>
              <p:cNvCxnSpPr>
                <a:cxnSpLocks noChangeShapeType="1"/>
              </p:cNvCxnSpPr>
              <p:nvPr/>
            </p:nvCxnSpPr>
            <p:spPr bwMode="auto">
              <a:xfrm>
                <a:off x="4455" y="6960"/>
                <a:ext cx="223" cy="558"/>
              </a:xfrm>
              <a:prstGeom prst="straightConnector1">
                <a:avLst/>
              </a:prstGeom>
              <a:noFill/>
              <a:ln w="12700">
                <a:solidFill>
                  <a:srgbClr val="000000"/>
                </a:solidFill>
                <a:prstDash val="sysDot"/>
                <a:round/>
                <a:headEnd/>
                <a:tailEnd type="arrow" w="med" len="med"/>
              </a:ln>
            </p:spPr>
          </p:cxnSp>
          <p:cxnSp>
            <p:nvCxnSpPr>
              <p:cNvPr id="19" name="AutoShape 20">
                <a:extLst>
                  <a:ext uri="{FF2B5EF4-FFF2-40B4-BE49-F238E27FC236}">
                    <a16:creationId xmlns:a16="http://schemas.microsoft.com/office/drawing/2014/main" xmlns="" id="{8A410EE3-F2F7-E1B2-C620-714797DC3133}"/>
                  </a:ext>
                </a:extLst>
              </p:cNvPr>
              <p:cNvCxnSpPr>
                <a:cxnSpLocks noChangeShapeType="1"/>
              </p:cNvCxnSpPr>
              <p:nvPr/>
            </p:nvCxnSpPr>
            <p:spPr bwMode="auto">
              <a:xfrm>
                <a:off x="5610" y="6960"/>
                <a:ext cx="223" cy="558"/>
              </a:xfrm>
              <a:prstGeom prst="straightConnector1">
                <a:avLst/>
              </a:prstGeom>
              <a:noFill/>
              <a:ln w="12700">
                <a:solidFill>
                  <a:srgbClr val="000000"/>
                </a:solidFill>
                <a:prstDash val="sysDot"/>
                <a:round/>
                <a:headEnd/>
                <a:tailEnd type="arrow" w="med" len="med"/>
              </a:ln>
            </p:spPr>
          </p:cxnSp>
          <p:cxnSp>
            <p:nvCxnSpPr>
              <p:cNvPr id="20" name="AutoShape 21">
                <a:extLst>
                  <a:ext uri="{FF2B5EF4-FFF2-40B4-BE49-F238E27FC236}">
                    <a16:creationId xmlns:a16="http://schemas.microsoft.com/office/drawing/2014/main" xmlns="" id="{DAE4C5D8-1C82-158C-0755-66AC9F037CAD}"/>
                  </a:ext>
                </a:extLst>
              </p:cNvPr>
              <p:cNvCxnSpPr>
                <a:cxnSpLocks noChangeShapeType="1"/>
              </p:cNvCxnSpPr>
              <p:nvPr/>
            </p:nvCxnSpPr>
            <p:spPr bwMode="auto">
              <a:xfrm>
                <a:off x="6750" y="6960"/>
                <a:ext cx="223" cy="558"/>
              </a:xfrm>
              <a:prstGeom prst="straightConnector1">
                <a:avLst/>
              </a:prstGeom>
              <a:noFill/>
              <a:ln w="12700">
                <a:solidFill>
                  <a:srgbClr val="000000"/>
                </a:solidFill>
                <a:prstDash val="sysDot"/>
                <a:round/>
                <a:headEnd/>
                <a:tailEnd type="arrow" w="med" len="med"/>
              </a:ln>
            </p:spPr>
          </p:cxnSp>
          <p:cxnSp>
            <p:nvCxnSpPr>
              <p:cNvPr id="21" name="AutoShape 22">
                <a:extLst>
                  <a:ext uri="{FF2B5EF4-FFF2-40B4-BE49-F238E27FC236}">
                    <a16:creationId xmlns:a16="http://schemas.microsoft.com/office/drawing/2014/main" xmlns="" id="{A5534F5D-D30A-3476-CE7E-8FA85B93AF42}"/>
                  </a:ext>
                </a:extLst>
              </p:cNvPr>
              <p:cNvCxnSpPr>
                <a:cxnSpLocks noChangeShapeType="1"/>
              </p:cNvCxnSpPr>
              <p:nvPr/>
            </p:nvCxnSpPr>
            <p:spPr bwMode="auto">
              <a:xfrm>
                <a:off x="8160" y="6960"/>
                <a:ext cx="223" cy="558"/>
              </a:xfrm>
              <a:prstGeom prst="straightConnector1">
                <a:avLst/>
              </a:prstGeom>
              <a:noFill/>
              <a:ln w="12700">
                <a:solidFill>
                  <a:srgbClr val="000000"/>
                </a:solidFill>
                <a:prstDash val="sysDot"/>
                <a:round/>
                <a:headEnd/>
                <a:tailEnd type="arrow" w="med" len="med"/>
              </a:ln>
            </p:spPr>
          </p:cxnSp>
          <p:sp>
            <p:nvSpPr>
              <p:cNvPr id="22" name="AutoShape 23">
                <a:extLst>
                  <a:ext uri="{FF2B5EF4-FFF2-40B4-BE49-F238E27FC236}">
                    <a16:creationId xmlns:a16="http://schemas.microsoft.com/office/drawing/2014/main" xmlns="" id="{1D5D13F5-B479-9620-A863-FC31D1BE531A}"/>
                  </a:ext>
                </a:extLst>
              </p:cNvPr>
              <p:cNvSpPr>
                <a:spLocks noChangeArrowheads="1"/>
              </p:cNvSpPr>
              <p:nvPr/>
            </p:nvSpPr>
            <p:spPr bwMode="auto">
              <a:xfrm>
                <a:off x="4606" y="5891"/>
                <a:ext cx="2582" cy="480"/>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sz="2160" b="1" dirty="0">
                    <a:solidFill>
                      <a:srgbClr val="00B050"/>
                    </a:solidFill>
                    <a:latin typeface="Calibri" pitchFamily="34" charset="0"/>
                    <a:cs typeface="宋体" pitchFamily="2" charset="-122"/>
                  </a:rPr>
                  <a:t>持续反馈质量风险</a:t>
                </a:r>
                <a:endParaRPr lang="zh-CN" altLang="en-US" sz="2160" dirty="0">
                  <a:solidFill>
                    <a:srgbClr val="00B050"/>
                  </a:solidFill>
                  <a:latin typeface="Arial" pitchFamily="34" charset="0"/>
                  <a:cs typeface="宋体" pitchFamily="2" charset="-122"/>
                </a:endParaRPr>
              </a:p>
            </p:txBody>
          </p:sp>
          <p:sp>
            <p:nvSpPr>
              <p:cNvPr id="23" name="AutoShape 24">
                <a:extLst>
                  <a:ext uri="{FF2B5EF4-FFF2-40B4-BE49-F238E27FC236}">
                    <a16:creationId xmlns:a16="http://schemas.microsoft.com/office/drawing/2014/main" xmlns="" id="{773CC73F-F35F-FE00-4B69-F745A66FB098}"/>
                  </a:ext>
                </a:extLst>
              </p:cNvPr>
              <p:cNvSpPr>
                <a:spLocks noChangeArrowheads="1"/>
              </p:cNvSpPr>
              <p:nvPr/>
            </p:nvSpPr>
            <p:spPr bwMode="auto">
              <a:xfrm>
                <a:off x="4659" y="7043"/>
                <a:ext cx="2623" cy="480"/>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sz="2160" b="1" dirty="0">
                    <a:solidFill>
                      <a:srgbClr val="00B050"/>
                    </a:solidFill>
                    <a:latin typeface="Calibri" pitchFamily="34" charset="0"/>
                    <a:cs typeface="宋体" pitchFamily="2" charset="-122"/>
                  </a:rPr>
                  <a:t>持续反馈质量风险</a:t>
                </a:r>
                <a:endParaRPr lang="zh-CN" altLang="en-US" sz="2160" dirty="0">
                  <a:solidFill>
                    <a:srgbClr val="00B050"/>
                  </a:solidFill>
                  <a:latin typeface="Arial" pitchFamily="34" charset="0"/>
                  <a:cs typeface="宋体" pitchFamily="2" charset="-122"/>
                </a:endParaRPr>
              </a:p>
            </p:txBody>
          </p:sp>
        </p:grpSp>
        <p:sp>
          <p:nvSpPr>
            <p:cNvPr id="13" name="文本框 12">
              <a:extLst>
                <a:ext uri="{FF2B5EF4-FFF2-40B4-BE49-F238E27FC236}">
                  <a16:creationId xmlns:a16="http://schemas.microsoft.com/office/drawing/2014/main" xmlns="" id="{9D63FA41-A809-DC5A-C806-7CDD019ABAC2}"/>
                </a:ext>
              </a:extLst>
            </p:cNvPr>
            <p:cNvSpPr txBox="1"/>
            <p:nvPr/>
          </p:nvSpPr>
          <p:spPr>
            <a:xfrm>
              <a:off x="582402" y="3509438"/>
              <a:ext cx="800219" cy="461665"/>
            </a:xfrm>
            <a:prstGeom prst="rect">
              <a:avLst/>
            </a:prstGeom>
            <a:noFill/>
          </p:spPr>
          <p:txBody>
            <a:bodyPr wrap="none" rtlCol="0">
              <a:spAutoFit/>
            </a:bodyPr>
            <a:lstStyle/>
            <a:p>
              <a:r>
                <a:rPr kumimoji="1" lang="zh-CN" altLang="en-US" sz="2400" dirty="0">
                  <a:solidFill>
                    <a:srgbClr val="FF0000"/>
                  </a:solidFill>
                  <a:latin typeface="Microsoft YaHei" panose="020B0503020204020204" pitchFamily="34" charset="-122"/>
                  <a:ea typeface="Microsoft YaHei" panose="020B0503020204020204" pitchFamily="34" charset="-122"/>
                </a:rPr>
                <a:t>测试</a:t>
              </a:r>
            </a:p>
          </p:txBody>
        </p:sp>
        <p:sp>
          <p:nvSpPr>
            <p:cNvPr id="24" name="文本框 23">
              <a:extLst>
                <a:ext uri="{FF2B5EF4-FFF2-40B4-BE49-F238E27FC236}">
                  <a16:creationId xmlns:a16="http://schemas.microsoft.com/office/drawing/2014/main" xmlns="" id="{9D284F83-A91B-E55C-7AA0-6D6A8CBB6A54}"/>
                </a:ext>
              </a:extLst>
            </p:cNvPr>
            <p:cNvSpPr txBox="1"/>
            <p:nvPr/>
          </p:nvSpPr>
          <p:spPr>
            <a:xfrm>
              <a:off x="7858814" y="3509438"/>
              <a:ext cx="800219" cy="461665"/>
            </a:xfrm>
            <a:prstGeom prst="rect">
              <a:avLst/>
            </a:prstGeom>
            <a:noFill/>
          </p:spPr>
          <p:txBody>
            <a:bodyPr wrap="none" rtlCol="0">
              <a:spAutoFit/>
            </a:bodyPr>
            <a:lstStyle/>
            <a:p>
              <a:r>
                <a:rPr kumimoji="1" lang="zh-CN" altLang="en-US" sz="2400" dirty="0">
                  <a:solidFill>
                    <a:srgbClr val="FF0000"/>
                  </a:solidFill>
                  <a:latin typeface="Microsoft YaHei" panose="020B0503020204020204" pitchFamily="34" charset="-122"/>
                  <a:ea typeface="Microsoft YaHei" panose="020B0503020204020204" pitchFamily="34" charset="-122"/>
                </a:rPr>
                <a:t>交付</a:t>
              </a:r>
            </a:p>
          </p:txBody>
        </p:sp>
      </p:grpSp>
    </p:spTree>
    <p:extLst>
      <p:ext uri="{BB962C8B-B14F-4D97-AF65-F5344CB8AC3E}">
        <p14:creationId xmlns:p14="http://schemas.microsoft.com/office/powerpoint/2010/main" val="40830456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48544"/>
            <a:ext cx="7715250" cy="753061"/>
          </a:xfrm>
        </p:spPr>
        <p:txBody>
          <a:bodyPr/>
          <a:lstStyle/>
          <a:p>
            <a:r>
              <a:rPr kumimoji="1" lang="zh-CN" altLang="en-US" dirty="0">
                <a:latin typeface="微软雅黑" panose="020B0503020204020204" pitchFamily="34" charset="-122"/>
                <a:ea typeface="微软雅黑" panose="020B0503020204020204" pitchFamily="34" charset="-122"/>
              </a:rPr>
              <a:t>从经济视角认知软件测试</a:t>
            </a:r>
          </a:p>
        </p:txBody>
      </p:sp>
      <p:sp>
        <p:nvSpPr>
          <p:cNvPr id="33795" name="Content Placeholder 2"/>
          <p:cNvSpPr>
            <a:spLocks noGrp="1"/>
          </p:cNvSpPr>
          <p:nvPr>
            <p:ph idx="4294967295"/>
          </p:nvPr>
        </p:nvSpPr>
        <p:spPr>
          <a:xfrm>
            <a:off x="648388" y="901605"/>
            <a:ext cx="7847223" cy="1296237"/>
          </a:xfrm>
        </p:spPr>
        <p:txBody>
          <a:bodyPr/>
          <a:lstStyle/>
          <a:p>
            <a:pPr marL="0" indent="0" eaLnBrk="0" hangingPunct="0">
              <a:lnSpc>
                <a:spcPct val="130000"/>
              </a:lnSpc>
              <a:buClr>
                <a:schemeClr val="accent1">
                  <a:lumMod val="50000"/>
                </a:schemeClr>
              </a:buClr>
              <a:buSzPct val="90000"/>
              <a:buNone/>
              <a:defRPr/>
            </a:pPr>
            <a:r>
              <a:rPr lang="zh-CN" altLang="en-US" sz="1800" b="1" u="sng" dirty="0">
                <a:solidFill>
                  <a:srgbClr val="3366FF"/>
                </a:solidFill>
                <a:ea typeface="楷体"/>
                <a:cs typeface="楷体"/>
              </a:rPr>
              <a:t>测试的经济观点</a:t>
            </a:r>
            <a:r>
              <a:rPr lang="zh-CN" altLang="en-US" sz="1800" dirty="0">
                <a:ea typeface="楷体"/>
                <a:cs typeface="楷体"/>
              </a:rPr>
              <a:t>就是以最小的代价获得最高的软件产品质量。经济观点也要求软件测试尽早开展工作，发现缺陷越早，返工的工作量就越小，所造成的损失就越小。测试的成本</a:t>
            </a:r>
            <a:r>
              <a:rPr lang="en-US" altLang="zh-CN" sz="1800" dirty="0">
                <a:ea typeface="楷体"/>
                <a:cs typeface="楷体"/>
              </a:rPr>
              <a:t>&lt; </a:t>
            </a:r>
            <a:r>
              <a:rPr lang="zh-CN" altLang="en-US" sz="1800" dirty="0">
                <a:ea typeface="楷体"/>
                <a:cs typeface="楷体"/>
              </a:rPr>
              <a:t>缺陷造成的损失，测试才有意义。</a:t>
            </a:r>
          </a:p>
        </p:txBody>
      </p:sp>
      <p:pic>
        <p:nvPicPr>
          <p:cNvPr id="1026" name="Picture 2" descr="查看源图像">
            <a:extLst>
              <a:ext uri="{FF2B5EF4-FFF2-40B4-BE49-F238E27FC236}">
                <a16:creationId xmlns:a16="http://schemas.microsoft.com/office/drawing/2014/main" xmlns="" id="{0C2D3FF7-5F95-F429-9AF2-6A36940A7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2074127"/>
            <a:ext cx="5366498" cy="292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5741"/>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244D40-1D69-FE20-78A8-FB817A38C9B7}"/>
              </a:ext>
            </a:extLst>
          </p:cNvPr>
          <p:cNvSpPr>
            <a:spLocks noGrp="1"/>
          </p:cNvSpPr>
          <p:nvPr>
            <p:ph type="title"/>
          </p:nvPr>
        </p:nvSpPr>
        <p:spPr/>
        <p:txBody>
          <a:bodyPr/>
          <a:lstStyle/>
          <a:p>
            <a:r>
              <a:rPr lang="zh-CN" altLang="zh-CN" dirty="0"/>
              <a:t>基于</a:t>
            </a:r>
            <a:r>
              <a:rPr lang="en-US" altLang="zh-CN" dirty="0"/>
              <a:t>Test Oracle</a:t>
            </a:r>
            <a:r>
              <a:rPr lang="zh-CN" altLang="zh-CN" dirty="0"/>
              <a:t> </a:t>
            </a:r>
            <a:r>
              <a:rPr lang="zh-CN" altLang="en-US" dirty="0">
                <a:effectLst/>
              </a:rPr>
              <a:t>的认知</a:t>
            </a:r>
            <a:endParaRPr kumimoji="1" lang="zh-CN" altLang="en-US" dirty="0"/>
          </a:p>
        </p:txBody>
      </p:sp>
      <p:pic>
        <p:nvPicPr>
          <p:cNvPr id="4" name="图片 3">
            <a:extLst>
              <a:ext uri="{FF2B5EF4-FFF2-40B4-BE49-F238E27FC236}">
                <a16:creationId xmlns:a16="http://schemas.microsoft.com/office/drawing/2014/main" xmlns="" id="{84A13026-C7A2-49FF-E3C8-CF143465D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7" y="2132051"/>
            <a:ext cx="7357004" cy="2605518"/>
          </a:xfrm>
          <a:prstGeom prst="rect">
            <a:avLst/>
          </a:prstGeom>
        </p:spPr>
      </p:pic>
      <p:sp>
        <p:nvSpPr>
          <p:cNvPr id="7" name="文本框 6">
            <a:extLst>
              <a:ext uri="{FF2B5EF4-FFF2-40B4-BE49-F238E27FC236}">
                <a16:creationId xmlns:a16="http://schemas.microsoft.com/office/drawing/2014/main" xmlns="" id="{FE9D703C-1428-4E76-9D4B-424F40CA82C5}"/>
              </a:ext>
            </a:extLst>
          </p:cNvPr>
          <p:cNvSpPr txBox="1"/>
          <p:nvPr/>
        </p:nvSpPr>
        <p:spPr>
          <a:xfrm>
            <a:off x="6631128" y="980089"/>
            <a:ext cx="2256394" cy="707886"/>
          </a:xfrm>
          <a:prstGeom prst="rect">
            <a:avLst/>
          </a:prstGeom>
          <a:noFill/>
        </p:spPr>
        <p:txBody>
          <a:bodyPr wrap="square">
            <a:spAutoFit/>
          </a:bodyPr>
          <a:lstStyle/>
          <a:p>
            <a:r>
              <a:rPr lang="zh-CN" altLang="en-US" sz="2000" b="1" kern="10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输出结果是否正确，需要判断准则</a:t>
            </a:r>
            <a:endParaRPr lang="zh-CN" altLang="en-US" sz="2000" dirty="0"/>
          </a:p>
        </p:txBody>
      </p:sp>
      <p:cxnSp>
        <p:nvCxnSpPr>
          <p:cNvPr id="6" name="直线箭头连接符 5">
            <a:extLst>
              <a:ext uri="{FF2B5EF4-FFF2-40B4-BE49-F238E27FC236}">
                <a16:creationId xmlns:a16="http://schemas.microsoft.com/office/drawing/2014/main" xmlns="" id="{5B2D3C73-C848-7E24-D881-D1A7BA5F603B}"/>
              </a:ext>
            </a:extLst>
          </p:cNvPr>
          <p:cNvCxnSpPr>
            <a:cxnSpLocks/>
          </p:cNvCxnSpPr>
          <p:nvPr/>
        </p:nvCxnSpPr>
        <p:spPr>
          <a:xfrm flipH="1">
            <a:off x="6545766" y="1687975"/>
            <a:ext cx="568712" cy="564571"/>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07229"/>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244D40-1D69-FE20-78A8-FB817A38C9B7}"/>
              </a:ext>
            </a:extLst>
          </p:cNvPr>
          <p:cNvSpPr>
            <a:spLocks noGrp="1"/>
          </p:cNvSpPr>
          <p:nvPr>
            <p:ph type="title"/>
          </p:nvPr>
        </p:nvSpPr>
        <p:spPr/>
        <p:txBody>
          <a:bodyPr/>
          <a:lstStyle/>
          <a:p>
            <a:r>
              <a:rPr lang="zh-CN" altLang="zh-CN" dirty="0"/>
              <a:t>基于</a:t>
            </a:r>
            <a:r>
              <a:rPr lang="zh-CN" altLang="en-US" dirty="0"/>
              <a:t>批判性思维</a:t>
            </a:r>
            <a:r>
              <a:rPr lang="zh-CN" altLang="en-US" dirty="0">
                <a:effectLst/>
              </a:rPr>
              <a:t>的认知</a:t>
            </a:r>
            <a:endParaRPr kumimoji="1" lang="zh-CN" altLang="en-US" dirty="0"/>
          </a:p>
        </p:txBody>
      </p:sp>
      <p:sp>
        <p:nvSpPr>
          <p:cNvPr id="6" name="文本框 5">
            <a:extLst>
              <a:ext uri="{FF2B5EF4-FFF2-40B4-BE49-F238E27FC236}">
                <a16:creationId xmlns:a16="http://schemas.microsoft.com/office/drawing/2014/main" xmlns="" id="{D48A9B54-F99A-840E-693F-04E44103F0A1}"/>
              </a:ext>
            </a:extLst>
          </p:cNvPr>
          <p:cNvSpPr txBox="1"/>
          <p:nvPr/>
        </p:nvSpPr>
        <p:spPr>
          <a:xfrm>
            <a:off x="676781" y="976223"/>
            <a:ext cx="7790437" cy="646331"/>
          </a:xfrm>
          <a:prstGeom prst="rect">
            <a:avLst/>
          </a:prstGeom>
          <a:noFill/>
        </p:spPr>
        <p:txBody>
          <a:bodyPr wrap="square">
            <a:spAutoFit/>
          </a:bodyPr>
          <a:lstStyle/>
          <a:p>
            <a:r>
              <a:rPr lang="zh-CN" altLang="zh-CN" sz="1800" b="1" dirty="0">
                <a:effectLst/>
                <a:ea typeface="DengXian" panose="02010600030101010101" pitchFamily="2" charset="-122"/>
                <a:cs typeface="MS Mincho" panose="02020609040205080304" pitchFamily="49" charset="-128"/>
              </a:rPr>
              <a:t>软件测试就是</a:t>
            </a:r>
            <a:r>
              <a:rPr lang="zh-CN" altLang="zh-CN" sz="1800" b="1" dirty="0">
                <a:effectLst/>
                <a:ea typeface="MS Mincho" panose="02020609040205080304" pitchFamily="49" charset="-128"/>
                <a:cs typeface="MS Mincho" panose="02020609040205080304" pitchFamily="49" charset="-128"/>
              </a:rPr>
              <a:t>借助</a:t>
            </a:r>
            <a:r>
              <a:rPr lang="zh-CN" altLang="zh-CN" sz="1800" b="1" dirty="0">
                <a:effectLst/>
                <a:ea typeface="宋体" panose="02010600030101010101" pitchFamily="2" charset="-122"/>
                <a:cs typeface="宋体" panose="02010600030101010101" pitchFamily="2" charset="-122"/>
              </a:rPr>
              <a:t>观</a:t>
            </a:r>
            <a:r>
              <a:rPr lang="zh-CN" altLang="zh-CN" sz="1800" b="1" dirty="0">
                <a:effectLst/>
                <a:ea typeface="MS Mincho" panose="02020609040205080304" pitchFamily="49" charset="-128"/>
                <a:cs typeface="MS Mincho" panose="02020609040205080304" pitchFamily="49" charset="-128"/>
              </a:rPr>
              <a:t>察、</a:t>
            </a:r>
            <a:r>
              <a:rPr lang="zh-CN" altLang="zh-CN" sz="1800" b="1" dirty="0">
                <a:effectLst/>
                <a:ea typeface="宋体" panose="02010600030101010101" pitchFamily="2" charset="-122"/>
                <a:cs typeface="宋体" panose="02010600030101010101" pitchFamily="2" charset="-122"/>
              </a:rPr>
              <a:t>经验</a:t>
            </a:r>
            <a:r>
              <a:rPr lang="zh-CN" altLang="zh-CN" sz="1800" b="1" dirty="0">
                <a:effectLst/>
                <a:ea typeface="MS Mincho" panose="02020609040205080304" pitchFamily="49" charset="-128"/>
                <a:cs typeface="MS Mincho" panose="02020609040205080304" pitchFamily="49" charset="-128"/>
              </a:rPr>
              <a:t>、反思、推理或沟通等收集信息，并</a:t>
            </a:r>
            <a:r>
              <a:rPr lang="zh-CN" altLang="zh-CN" sz="1800" b="1" dirty="0">
                <a:effectLst/>
                <a:ea typeface="宋体" panose="02010600030101010101" pitchFamily="2" charset="-122"/>
                <a:cs typeface="宋体" panose="02010600030101010101" pitchFamily="2" charset="-122"/>
              </a:rPr>
              <a:t>对软件产品相关的质量信息进行</a:t>
            </a:r>
            <a:r>
              <a:rPr lang="zh-CN" altLang="zh-CN" sz="1800" b="1" dirty="0">
                <a:effectLst/>
                <a:ea typeface="MS Mincho" panose="02020609040205080304" pitchFamily="49" charset="-128"/>
                <a:cs typeface="MS Mincho" panose="02020609040205080304" pitchFamily="49" charset="-128"/>
              </a:rPr>
              <a:t>分析</a:t>
            </a:r>
            <a:r>
              <a:rPr lang="zh-CN" altLang="zh-CN" sz="1800" b="1" dirty="0">
                <a:effectLst/>
                <a:latin typeface="MS Mincho" panose="02020609040205080304" pitchFamily="49" charset="-128"/>
                <a:ea typeface="DengXian" panose="02010600030101010101" pitchFamily="2" charset="-122"/>
                <a:cs typeface="MS Mincho" panose="02020609040205080304" pitchFamily="49" charset="-128"/>
              </a:rPr>
              <a:t>，以此评估软件质量，并做出结论</a:t>
            </a:r>
            <a:r>
              <a:rPr lang="zh-CN" altLang="zh-CN" dirty="0">
                <a:effectLst/>
              </a:rPr>
              <a:t> </a:t>
            </a:r>
            <a:endParaRPr lang="zh-CN" altLang="en-US" dirty="0"/>
          </a:p>
        </p:txBody>
      </p:sp>
      <p:grpSp>
        <p:nvGrpSpPr>
          <p:cNvPr id="5" name="组合 4">
            <a:extLst>
              <a:ext uri="{FF2B5EF4-FFF2-40B4-BE49-F238E27FC236}">
                <a16:creationId xmlns:a16="http://schemas.microsoft.com/office/drawing/2014/main" xmlns="" id="{42E6638D-BE19-C8AF-7893-68A5808523E8}"/>
              </a:ext>
            </a:extLst>
          </p:cNvPr>
          <p:cNvGrpSpPr/>
          <p:nvPr/>
        </p:nvGrpSpPr>
        <p:grpSpPr>
          <a:xfrm>
            <a:off x="1231614" y="2299460"/>
            <a:ext cx="6580837" cy="2442973"/>
            <a:chOff x="1231614" y="1986152"/>
            <a:chExt cx="6580837" cy="2442973"/>
          </a:xfrm>
        </p:grpSpPr>
        <p:pic>
          <p:nvPicPr>
            <p:cNvPr id="7" name="图片 6">
              <a:extLst>
                <a:ext uri="{FF2B5EF4-FFF2-40B4-BE49-F238E27FC236}">
                  <a16:creationId xmlns:a16="http://schemas.microsoft.com/office/drawing/2014/main" xmlns="" id="{E6CE139F-052A-85D9-1471-04678832B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548" y="1986152"/>
              <a:ext cx="6480903" cy="2442973"/>
            </a:xfrm>
            <a:prstGeom prst="rect">
              <a:avLst/>
            </a:prstGeom>
          </p:spPr>
        </p:pic>
        <p:pic>
          <p:nvPicPr>
            <p:cNvPr id="4" name="图片 3">
              <a:extLst>
                <a:ext uri="{FF2B5EF4-FFF2-40B4-BE49-F238E27FC236}">
                  <a16:creationId xmlns:a16="http://schemas.microsoft.com/office/drawing/2014/main" xmlns="" id="{8DE56F78-8007-3F7A-0925-0B76244E9105}"/>
                </a:ext>
              </a:extLst>
            </p:cNvPr>
            <p:cNvPicPr>
              <a:picLocks noChangeAspect="1"/>
            </p:cNvPicPr>
            <p:nvPr/>
          </p:nvPicPr>
          <p:blipFill>
            <a:blip r:embed="rId3"/>
            <a:stretch>
              <a:fillRect/>
            </a:stretch>
          </p:blipFill>
          <p:spPr>
            <a:xfrm>
              <a:off x="1231614" y="1986152"/>
              <a:ext cx="1276696" cy="1693750"/>
            </a:xfrm>
            <a:prstGeom prst="rect">
              <a:avLst/>
            </a:prstGeom>
          </p:spPr>
        </p:pic>
      </p:grpSp>
      <p:sp>
        <p:nvSpPr>
          <p:cNvPr id="3" name="文本框 2">
            <a:extLst>
              <a:ext uri="{FF2B5EF4-FFF2-40B4-BE49-F238E27FC236}">
                <a16:creationId xmlns:a16="http://schemas.microsoft.com/office/drawing/2014/main" xmlns="" id="{AF3ECC10-BFEF-F3CF-7802-8DDB6C0FFBE2}"/>
              </a:ext>
            </a:extLst>
          </p:cNvPr>
          <p:cNvSpPr txBox="1"/>
          <p:nvPr/>
        </p:nvSpPr>
        <p:spPr>
          <a:xfrm>
            <a:off x="5869372" y="1609444"/>
            <a:ext cx="1800493" cy="369332"/>
          </a:xfrm>
          <a:prstGeom prst="rect">
            <a:avLst/>
          </a:prstGeom>
          <a:noFill/>
        </p:spPr>
        <p:txBody>
          <a:bodyPr wrap="none" rtlCol="0">
            <a:spAutoFit/>
          </a:bodyPr>
          <a:lstStyle/>
          <a:p>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不断探索的过程</a:t>
            </a:r>
          </a:p>
        </p:txBody>
      </p:sp>
      <p:cxnSp>
        <p:nvCxnSpPr>
          <p:cNvPr id="8" name="直线箭头连接符 7">
            <a:extLst>
              <a:ext uri="{FF2B5EF4-FFF2-40B4-BE49-F238E27FC236}">
                <a16:creationId xmlns:a16="http://schemas.microsoft.com/office/drawing/2014/main" xmlns="" id="{39AE43D8-2518-D25D-51F7-4A9570B89532}"/>
              </a:ext>
            </a:extLst>
          </p:cNvPr>
          <p:cNvCxnSpPr>
            <a:cxnSpLocks/>
          </p:cNvCxnSpPr>
          <p:nvPr/>
        </p:nvCxnSpPr>
        <p:spPr>
          <a:xfrm flipH="1">
            <a:off x="4404732" y="1943238"/>
            <a:ext cx="1550019" cy="487728"/>
          </a:xfrm>
          <a:prstGeom prst="straightConnector1">
            <a:avLst/>
          </a:prstGeom>
          <a:ln w="1905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33042"/>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E514D6D3-9B18-69C3-8E71-95A6D9F508C6}"/>
              </a:ext>
            </a:extLst>
          </p:cNvPr>
          <p:cNvPicPr>
            <a:picLocks noChangeAspect="1"/>
          </p:cNvPicPr>
          <p:nvPr/>
        </p:nvPicPr>
        <p:blipFill>
          <a:blip r:embed="rId3">
            <a:extLst>
              <a:ext uri="{BEBA8EAE-BF5A-486C-A8C5-ECC9F3942E4B}">
                <a14:imgProps xmlns:a14="http://schemas.microsoft.com/office/drawing/2010/main">
                  <a14:imgLayer r:embed="rId4">
                    <a14:imgEffect>
                      <a14:saturation sat="197000"/>
                    </a14:imgEffect>
                    <a14:imgEffect>
                      <a14:brightnessContrast bright="-15000" contrast="-62000"/>
                    </a14:imgEffect>
                  </a14:imgLayer>
                </a14:imgProps>
              </a:ext>
            </a:extLst>
          </a:blip>
          <a:stretch>
            <a:fillRect/>
          </a:stretch>
        </p:blipFill>
        <p:spPr>
          <a:xfrm>
            <a:off x="0" y="0"/>
            <a:ext cx="9144000" cy="4237743"/>
          </a:xfrm>
          <a:prstGeom prst="rect">
            <a:avLst/>
          </a:prstGeom>
        </p:spPr>
      </p:pic>
      <p:sp>
        <p:nvSpPr>
          <p:cNvPr id="2" name="标题 1"/>
          <p:cNvSpPr>
            <a:spLocks noGrp="1"/>
          </p:cNvSpPr>
          <p:nvPr>
            <p:ph type="title"/>
          </p:nvPr>
        </p:nvSpPr>
        <p:spPr>
          <a:xfrm>
            <a:off x="1007982" y="937094"/>
            <a:ext cx="7128035" cy="895350"/>
          </a:xfrm>
        </p:spPr>
        <p:txBody>
          <a:bodyPr>
            <a:normAutofit fontScale="90000"/>
          </a:bodyPr>
          <a:lstStyle/>
          <a:p>
            <a:r>
              <a:rPr lang="en-US" altLang="zh-CN" sz="4800" b="1" dirty="0">
                <a:solidFill>
                  <a:schemeClr val="accent2">
                    <a:lumMod val="75000"/>
                  </a:schemeClr>
                </a:solidFill>
              </a:rPr>
              <a:t>1.4</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测试与质量保证的关系</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564425242"/>
      </p:ext>
    </p:extLst>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7DBA7EA-E9CA-B1D9-DAA6-4BDC45A9D09A}"/>
              </a:ext>
            </a:extLst>
          </p:cNvPr>
          <p:cNvSpPr>
            <a:spLocks noGrp="1"/>
          </p:cNvSpPr>
          <p:nvPr>
            <p:ph type="title"/>
          </p:nvPr>
        </p:nvSpPr>
        <p:spPr/>
        <p:txBody>
          <a:bodyPr/>
          <a:lstStyle/>
          <a:p>
            <a:r>
              <a:rPr lang="zh-CN" altLang="en-US" dirty="0"/>
              <a:t>什么是</a:t>
            </a:r>
            <a:r>
              <a:rPr kumimoji="1" lang="en-US" altLang="zh-CN" dirty="0"/>
              <a:t>SQA</a:t>
            </a:r>
            <a:r>
              <a:rPr lang="zh-CN" altLang="en-US" dirty="0"/>
              <a:t>？</a:t>
            </a:r>
            <a:endParaRPr kumimoji="1" lang="zh-CN" altLang="en-US" dirty="0"/>
          </a:p>
        </p:txBody>
      </p:sp>
      <p:sp>
        <p:nvSpPr>
          <p:cNvPr id="3" name="文本占位符 2">
            <a:extLst>
              <a:ext uri="{FF2B5EF4-FFF2-40B4-BE49-F238E27FC236}">
                <a16:creationId xmlns:a16="http://schemas.microsoft.com/office/drawing/2014/main" xmlns="" id="{A0875A10-CEB9-AE78-6AD4-DE5648FB553D}"/>
              </a:ext>
            </a:extLst>
          </p:cNvPr>
          <p:cNvSpPr>
            <a:spLocks noGrp="1"/>
          </p:cNvSpPr>
          <p:nvPr>
            <p:ph type="body" sz="quarter" idx="11"/>
          </p:nvPr>
        </p:nvSpPr>
        <p:spPr>
          <a:xfrm>
            <a:off x="812285" y="2356666"/>
            <a:ext cx="7849693" cy="1945827"/>
          </a:xfrm>
        </p:spPr>
        <p:txBody>
          <a:bodyPr>
            <a:normAutofit/>
          </a:bodyPr>
          <a:lstStyle/>
          <a:p>
            <a:pPr marL="400050" indent="-400050">
              <a:lnSpc>
                <a:spcPct val="120000"/>
              </a:lnSpc>
              <a:buFont typeface="Wingdings" charset="2"/>
              <a:buChar char="²"/>
            </a:pPr>
            <a:r>
              <a:rPr lang="zh-CN" altLang="zh-CN" sz="1800" dirty="0"/>
              <a:t>对软件工程各个阶段的进展、完成质量及出现的问题进行评审、跟踪。</a:t>
            </a:r>
          </a:p>
          <a:p>
            <a:pPr marL="400050" indent="-400050">
              <a:lnSpc>
                <a:spcPct val="120000"/>
              </a:lnSpc>
              <a:buFont typeface="Wingdings" charset="2"/>
              <a:buChar char="²"/>
            </a:pPr>
            <a:r>
              <a:rPr lang="zh-CN" altLang="zh-CN" sz="1800" dirty="0"/>
              <a:t>审查和验证软件产品是否遵守适用的标准、规程和要求，并最终确保符合标准、满足要求。</a:t>
            </a:r>
          </a:p>
          <a:p>
            <a:pPr marL="400050" indent="-400050">
              <a:lnSpc>
                <a:spcPct val="120000"/>
              </a:lnSpc>
              <a:buFont typeface="Wingdings" charset="2"/>
              <a:buChar char="²"/>
            </a:pPr>
            <a:r>
              <a:rPr lang="zh-CN" altLang="zh-CN" sz="1800" dirty="0"/>
              <a:t>建立软件质量要素的度量机制，了解各种指标的量化信息，向管理者提供可视信息。</a:t>
            </a:r>
          </a:p>
        </p:txBody>
      </p:sp>
      <p:sp>
        <p:nvSpPr>
          <p:cNvPr id="4" name="矩形 3">
            <a:extLst>
              <a:ext uri="{FF2B5EF4-FFF2-40B4-BE49-F238E27FC236}">
                <a16:creationId xmlns:a16="http://schemas.microsoft.com/office/drawing/2014/main" xmlns="" id="{E6A3F98C-6A0C-E336-F6E9-9016999C205F}"/>
              </a:ext>
            </a:extLst>
          </p:cNvPr>
          <p:cNvSpPr/>
          <p:nvPr/>
        </p:nvSpPr>
        <p:spPr>
          <a:xfrm>
            <a:off x="628649" y="1005577"/>
            <a:ext cx="8216967" cy="1503617"/>
          </a:xfrm>
          <a:prstGeom prst="rect">
            <a:avLst/>
          </a:prstGeom>
        </p:spPr>
        <p:txBody>
          <a:bodyPr wrap="square">
            <a:spAutoFit/>
          </a:bodyPr>
          <a:lstStyle/>
          <a:p>
            <a:pPr>
              <a:lnSpc>
                <a:spcPct val="130000"/>
              </a:lnSpc>
            </a:pPr>
            <a:r>
              <a:rPr lang="zh-CN"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软件质量保证（</a:t>
            </a:r>
            <a:r>
              <a:rPr lang="en-US"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Software Quality Assurance</a:t>
            </a:r>
            <a:r>
              <a:rPr lang="zh-CN"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a:t>
            </a:r>
            <a:r>
              <a:rPr lang="en-US"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SQA</a:t>
            </a:r>
            <a:r>
              <a:rPr lang="zh-CN"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）活动是通过对软件产品有计划的进行评审和审计来验证软件是否合乎标准的系统工程，通过协调、审查和跟踪以获取有用信息，形成分析结果以指导软件过程。</a:t>
            </a:r>
          </a:p>
          <a:p>
            <a:pPr lvl="0">
              <a:lnSpc>
                <a:spcPct val="130000"/>
              </a:lnSpc>
            </a:pPr>
            <a:endParaRPr lang="en-US" altLang="zh-CN" dirty="0"/>
          </a:p>
        </p:txBody>
      </p:sp>
    </p:spTree>
    <p:extLst>
      <p:ext uri="{BB962C8B-B14F-4D97-AF65-F5344CB8AC3E}">
        <p14:creationId xmlns:p14="http://schemas.microsoft.com/office/powerpoint/2010/main" val="6624116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41334" y="229139"/>
            <a:ext cx="5720965" cy="594009"/>
          </a:xfrm>
        </p:spPr>
        <p:txBody>
          <a:bodyPr/>
          <a:lstStyle/>
          <a:p>
            <a:r>
              <a:rPr lang="en-US" altLang="zh-CN" dirty="0"/>
              <a:t>SQA</a:t>
            </a:r>
            <a:r>
              <a:rPr lang="zh-CN" altLang="en-US" dirty="0"/>
              <a:t>活动</a:t>
            </a:r>
          </a:p>
        </p:txBody>
      </p:sp>
      <p:sp>
        <p:nvSpPr>
          <p:cNvPr id="26627" name="Rectangle 3"/>
          <p:cNvSpPr>
            <a:spLocks noGrp="1" noChangeArrowheads="1"/>
          </p:cNvSpPr>
          <p:nvPr>
            <p:ph type="body" idx="1"/>
          </p:nvPr>
        </p:nvSpPr>
        <p:spPr>
          <a:xfrm>
            <a:off x="1835335" y="1133361"/>
            <a:ext cx="3174299" cy="3233738"/>
          </a:xfrm>
        </p:spPr>
        <p:txBody>
          <a:bodyPr>
            <a:normAutofit/>
          </a:bodyPr>
          <a:lstStyle/>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技术方法的应用</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正式技术评审的实施</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软件测试</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标准的执行</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修改的控制</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度量</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质量记录和记录保存</a:t>
            </a:r>
          </a:p>
        </p:txBody>
      </p:sp>
      <p:pic>
        <p:nvPicPr>
          <p:cNvPr id="26629" name="Picture 6" descr="http://www.mahavirtraders.co.in/images/pges%20img/software_bug.jpg"/>
          <p:cNvPicPr>
            <a:picLocks noChangeAspect="1" noChangeArrowheads="1"/>
          </p:cNvPicPr>
          <p:nvPr/>
        </p:nvPicPr>
        <p:blipFill>
          <a:blip r:embed="rId3" cstate="print"/>
          <a:srcRect/>
          <a:stretch>
            <a:fillRect/>
          </a:stretch>
        </p:blipFill>
        <p:spPr bwMode="auto">
          <a:xfrm>
            <a:off x="5201700" y="995437"/>
            <a:ext cx="3371662" cy="3371662"/>
          </a:xfrm>
          <a:prstGeom prst="rect">
            <a:avLst/>
          </a:prstGeom>
          <a:noFill/>
          <a:ln w="9525">
            <a:noFill/>
            <a:miter lim="800000"/>
            <a:headEnd/>
            <a:tailEnd/>
          </a:ln>
        </p:spPr>
      </p:pic>
    </p:spTree>
    <p:extLst>
      <p:ext uri="{BB962C8B-B14F-4D97-AF65-F5344CB8AC3E}">
        <p14:creationId xmlns:p14="http://schemas.microsoft.com/office/powerpoint/2010/main" val="11764868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2435" y="247064"/>
            <a:ext cx="4914546" cy="546236"/>
          </a:xfrm>
        </p:spPr>
        <p:txBody>
          <a:bodyPr>
            <a:normAutofit/>
          </a:bodyPr>
          <a:lstStyle/>
          <a:p>
            <a:r>
              <a:rPr lang="zh-CN" altLang="en-US" dirty="0"/>
              <a:t>软件测试</a:t>
            </a:r>
            <a:r>
              <a:rPr lang="en-US" altLang="zh-CN" dirty="0"/>
              <a:t> vs. SQA</a:t>
            </a:r>
            <a:endParaRPr lang="zh-CN" altLang="en-US" dirty="0"/>
          </a:p>
        </p:txBody>
      </p:sp>
      <p:sp>
        <p:nvSpPr>
          <p:cNvPr id="34822" name="Rectangle 34"/>
          <p:cNvSpPr>
            <a:spLocks noChangeArrowheads="1"/>
          </p:cNvSpPr>
          <p:nvPr/>
        </p:nvSpPr>
        <p:spPr bwMode="auto">
          <a:xfrm>
            <a:off x="1143000" y="-103873"/>
            <a:ext cx="65" cy="207749"/>
          </a:xfrm>
          <a:prstGeom prst="rect">
            <a:avLst/>
          </a:prstGeom>
          <a:noFill/>
          <a:ln w="9525">
            <a:noFill/>
            <a:miter lim="800000"/>
            <a:headEnd/>
            <a:tailEnd/>
          </a:ln>
        </p:spPr>
        <p:txBody>
          <a:bodyPr wrap="none" lIns="0" tIns="0" rIns="0" bIns="0" anchor="ctr">
            <a:spAutoFit/>
          </a:bodyPr>
          <a:lstStyle/>
          <a:p>
            <a:endParaRPr lang="zh-CN" altLang="en-US" sz="1350"/>
          </a:p>
        </p:txBody>
      </p:sp>
      <p:sp>
        <p:nvSpPr>
          <p:cNvPr id="2" name="矩形 1"/>
          <p:cNvSpPr/>
          <p:nvPr/>
        </p:nvSpPr>
        <p:spPr>
          <a:xfrm>
            <a:off x="835393" y="1046734"/>
            <a:ext cx="7586711" cy="2668423"/>
          </a:xfrm>
          <a:prstGeom prst="rect">
            <a:avLst/>
          </a:prstGeom>
        </p:spPr>
        <p:txBody>
          <a:bodyPr wrap="square">
            <a:spAutoFit/>
          </a:bodyPr>
          <a:lstStyle/>
          <a:p>
            <a:pPr marL="257175" indent="-257175">
              <a:lnSpc>
                <a:spcPct val="130000"/>
              </a:lnSpc>
              <a:buFont typeface="Wingdings" charset="2"/>
              <a:buChar char="²"/>
            </a:pPr>
            <a:r>
              <a:rPr lang="en-US" altLang="zh-CN" dirty="0">
                <a:latin typeface="Microsoft YaHei" panose="020B0503020204020204" pitchFamily="34" charset="-122"/>
                <a:ea typeface="Microsoft YaHei" panose="020B0503020204020204" pitchFamily="34" charset="-122"/>
              </a:rPr>
              <a:t>SQA</a:t>
            </a:r>
            <a:r>
              <a:rPr lang="zh-CN" altLang="zh-CN" dirty="0">
                <a:latin typeface="Microsoft YaHei" panose="020B0503020204020204" pitchFamily="34" charset="-122"/>
                <a:ea typeface="Microsoft YaHei" panose="020B0503020204020204" pitchFamily="34" charset="-122"/>
              </a:rPr>
              <a:t>指导、监督软件测试的计划和执行，督促测试工作的结果客观、准确和有效，并协助测试流程的改进。</a:t>
            </a:r>
            <a:endParaRPr lang="en-US" altLang="zh-CN" dirty="0">
              <a:latin typeface="Microsoft YaHei" panose="020B0503020204020204" pitchFamily="34" charset="-122"/>
              <a:ea typeface="Microsoft YaHei" panose="020B0503020204020204" pitchFamily="34" charset="-122"/>
            </a:endParaRPr>
          </a:p>
          <a:p>
            <a:pPr marL="257175" indent="-257175">
              <a:lnSpc>
                <a:spcPct val="130000"/>
              </a:lnSpc>
              <a:buFont typeface="Wingdings" charset="2"/>
              <a:buChar char="²"/>
            </a:pPr>
            <a:r>
              <a:rPr lang="zh-CN" altLang="zh-CN" dirty="0">
                <a:latin typeface="Microsoft YaHei" panose="020B0503020204020204" pitchFamily="34" charset="-122"/>
                <a:ea typeface="Microsoft YaHei" panose="020B0503020204020204" pitchFamily="34" charset="-122"/>
              </a:rPr>
              <a:t>软件测试是</a:t>
            </a:r>
            <a:r>
              <a:rPr lang="en-US" altLang="zh-CN" dirty="0">
                <a:latin typeface="Microsoft YaHei" panose="020B0503020204020204" pitchFamily="34" charset="-122"/>
                <a:ea typeface="Microsoft YaHei" panose="020B0503020204020204" pitchFamily="34" charset="-122"/>
              </a:rPr>
              <a:t>SQA</a:t>
            </a:r>
            <a:r>
              <a:rPr lang="zh-CN" altLang="zh-CN" dirty="0">
                <a:latin typeface="Microsoft YaHei" panose="020B0503020204020204" pitchFamily="34" charset="-122"/>
                <a:ea typeface="Microsoft YaHei" panose="020B0503020204020204" pitchFamily="34" charset="-122"/>
              </a:rPr>
              <a:t>重要手段之一，为</a:t>
            </a:r>
            <a:r>
              <a:rPr lang="en-US" altLang="zh-CN" dirty="0">
                <a:latin typeface="Microsoft YaHei" panose="020B0503020204020204" pitchFamily="34" charset="-122"/>
                <a:ea typeface="Microsoft YaHei" panose="020B0503020204020204" pitchFamily="34" charset="-122"/>
              </a:rPr>
              <a:t>SQA</a:t>
            </a:r>
            <a:r>
              <a:rPr lang="zh-CN" altLang="zh-CN" dirty="0">
                <a:latin typeface="Microsoft YaHei" panose="020B0503020204020204" pitchFamily="34" charset="-122"/>
                <a:ea typeface="Microsoft YaHei" panose="020B0503020204020204" pitchFamily="34" charset="-122"/>
              </a:rPr>
              <a:t>提供所需的数据，作为质量评价的客观依据。</a:t>
            </a:r>
            <a:endParaRPr lang="en-US" altLang="zh-CN" dirty="0">
              <a:latin typeface="Microsoft YaHei" panose="020B0503020204020204" pitchFamily="34" charset="-122"/>
              <a:ea typeface="Microsoft YaHei" panose="020B0503020204020204" pitchFamily="34" charset="-122"/>
            </a:endParaRPr>
          </a:p>
          <a:p>
            <a:pPr>
              <a:lnSpc>
                <a:spcPct val="130000"/>
              </a:lnSpc>
            </a:pPr>
            <a:endParaRPr lang="en-US" altLang="zh-CN" dirty="0">
              <a:latin typeface="Microsoft YaHei" panose="020B0503020204020204" pitchFamily="34" charset="-122"/>
              <a:ea typeface="Microsoft YaHei" panose="020B0503020204020204" pitchFamily="34" charset="-122"/>
            </a:endParaRPr>
          </a:p>
          <a:p>
            <a:pPr marL="257175" indent="-257175">
              <a:lnSpc>
                <a:spcPct val="140000"/>
              </a:lnSpc>
              <a:buFont typeface="Wingdings" charset="2"/>
              <a:buChar char="²"/>
            </a:pPr>
            <a:r>
              <a:rPr lang="en-US" altLang="zh-CN" dirty="0">
                <a:solidFill>
                  <a:srgbClr val="FF6600"/>
                </a:solidFill>
                <a:latin typeface="Microsoft YaHei" panose="020B0503020204020204" pitchFamily="34" charset="-122"/>
                <a:ea typeface="Microsoft YaHei" panose="020B0503020204020204" pitchFamily="34" charset="-122"/>
              </a:rPr>
              <a:t>SQA</a:t>
            </a:r>
            <a:r>
              <a:rPr lang="zh-CN" altLang="zh-CN" dirty="0">
                <a:solidFill>
                  <a:srgbClr val="FF6600"/>
                </a:solidFill>
                <a:latin typeface="Microsoft YaHei" panose="020B0503020204020204" pitchFamily="34" charset="-122"/>
                <a:ea typeface="Microsoft YaHei" panose="020B0503020204020204" pitchFamily="34" charset="-122"/>
              </a:rPr>
              <a:t>是一项管理工作，侧重于对流程的评审和监控</a:t>
            </a:r>
            <a:endParaRPr lang="en-US" altLang="zh-CN" dirty="0">
              <a:solidFill>
                <a:srgbClr val="FF6600"/>
              </a:solidFill>
              <a:latin typeface="Microsoft YaHei" panose="020B0503020204020204" pitchFamily="34" charset="-122"/>
              <a:ea typeface="Microsoft YaHei" panose="020B0503020204020204" pitchFamily="34" charset="-122"/>
            </a:endParaRPr>
          </a:p>
          <a:p>
            <a:pPr marL="257175" indent="-257175">
              <a:lnSpc>
                <a:spcPct val="140000"/>
              </a:lnSpc>
              <a:buFont typeface="Wingdings" charset="2"/>
              <a:buChar char="²"/>
            </a:pPr>
            <a:r>
              <a:rPr lang="zh-CN" altLang="zh-CN" dirty="0">
                <a:solidFill>
                  <a:srgbClr val="FF6600"/>
                </a:solidFill>
                <a:latin typeface="Microsoft YaHei" panose="020B0503020204020204" pitchFamily="34" charset="-122"/>
                <a:ea typeface="Microsoft YaHei" panose="020B0503020204020204" pitchFamily="34" charset="-122"/>
              </a:rPr>
              <a:t>测试是一项技术性的工作，侧重对产品进行评估和验证 </a:t>
            </a:r>
            <a:endParaRPr lang="zh-CN" altLang="en-US" dirty="0">
              <a:solidFill>
                <a:srgbClr val="FF66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36233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4364C557-C491-39CB-A4AC-50065C8E4A53}"/>
              </a:ext>
            </a:extLst>
          </p:cNvPr>
          <p:cNvPicPr>
            <a:picLocks noChangeAspect="1"/>
          </p:cNvPicPr>
          <p:nvPr/>
        </p:nvPicPr>
        <p:blipFill>
          <a:blip r:embed="rId3">
            <a:extLst>
              <a:ext uri="{BEBA8EAE-BF5A-486C-A8C5-ECC9F3942E4B}">
                <a14:imgProps xmlns:a14="http://schemas.microsoft.com/office/drawing/2010/main">
                  <a14:imgLayer r:embed="rId4">
                    <a14:imgEffect>
                      <a14:saturation sat="197000"/>
                    </a14:imgEffect>
                    <a14:imgEffect>
                      <a14:brightnessContrast bright="-15000" contrast="-62000"/>
                    </a14:imgEffect>
                  </a14:imgLayer>
                </a14:imgProps>
              </a:ext>
            </a:extLst>
          </a:blip>
          <a:stretch>
            <a:fillRect/>
          </a:stretch>
        </p:blipFill>
        <p:spPr>
          <a:xfrm>
            <a:off x="0" y="0"/>
            <a:ext cx="9144000" cy="4237743"/>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1.5</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测试与开发的关系</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472580482"/>
      </p:ext>
    </p:extLst>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244D40-1D69-FE20-78A8-FB817A38C9B7}"/>
              </a:ext>
            </a:extLst>
          </p:cNvPr>
          <p:cNvSpPr>
            <a:spLocks noGrp="1"/>
          </p:cNvSpPr>
          <p:nvPr>
            <p:ph type="title"/>
          </p:nvPr>
        </p:nvSpPr>
        <p:spPr>
          <a:xfrm>
            <a:off x="562988" y="288736"/>
            <a:ext cx="7357005" cy="523875"/>
          </a:xfrm>
        </p:spPr>
        <p:txBody>
          <a:bodyPr>
            <a:normAutofit/>
          </a:bodyPr>
          <a:lstStyle/>
          <a:p>
            <a:r>
              <a:rPr lang="zh-CN" altLang="en-US" dirty="0"/>
              <a:t>测试不是开发下一道工序</a:t>
            </a:r>
            <a:endParaRPr kumimoji="1" lang="zh-CN" altLang="en-US" dirty="0"/>
          </a:p>
        </p:txBody>
      </p:sp>
      <p:sp>
        <p:nvSpPr>
          <p:cNvPr id="4" name="圆角矩形 3">
            <a:extLst>
              <a:ext uri="{FF2B5EF4-FFF2-40B4-BE49-F238E27FC236}">
                <a16:creationId xmlns:a16="http://schemas.microsoft.com/office/drawing/2014/main" xmlns="" id="{C5467468-F90E-C631-9DC3-73768A4D0FA5}"/>
              </a:ext>
            </a:extLst>
          </p:cNvPr>
          <p:cNvSpPr/>
          <p:nvPr/>
        </p:nvSpPr>
        <p:spPr>
          <a:xfrm>
            <a:off x="2514600" y="10356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2000">
                <a:solidFill>
                  <a:prstClr val="black">
                    <a:lumMod val="85000"/>
                    <a:lumOff val="15000"/>
                  </a:prstClr>
                </a:solidFill>
                <a:latin typeface="Microsoft YaHei" panose="020B0503020204020204" pitchFamily="34" charset="-122"/>
                <a:ea typeface="Microsoft YaHei" panose="020B0503020204020204" pitchFamily="34" charset="-122"/>
              </a:rPr>
              <a:t>需求定义</a:t>
            </a:r>
            <a:endParaRPr kumimoji="1" lang="zh-CN" altLang="en-US" sz="2000" dirty="0">
              <a:solidFill>
                <a:prstClr val="black">
                  <a:lumMod val="85000"/>
                  <a:lumOff val="15000"/>
                </a:prstClr>
              </a:solidFill>
              <a:latin typeface="Microsoft YaHei" panose="020B0503020204020204" pitchFamily="34" charset="-122"/>
              <a:ea typeface="Microsoft YaHei" panose="020B0503020204020204" pitchFamily="34" charset="-122"/>
            </a:endParaRPr>
          </a:p>
        </p:txBody>
      </p:sp>
      <p:sp>
        <p:nvSpPr>
          <p:cNvPr id="5" name="圆角矩形 4">
            <a:extLst>
              <a:ext uri="{FF2B5EF4-FFF2-40B4-BE49-F238E27FC236}">
                <a16:creationId xmlns:a16="http://schemas.microsoft.com/office/drawing/2014/main" xmlns="" id="{F5A49150-97CA-33EE-0787-1EF4D5AE0278}"/>
              </a:ext>
            </a:extLst>
          </p:cNvPr>
          <p:cNvSpPr/>
          <p:nvPr/>
        </p:nvSpPr>
        <p:spPr>
          <a:xfrm>
            <a:off x="3303277" y="18479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2000">
                <a:solidFill>
                  <a:prstClr val="black">
                    <a:lumMod val="85000"/>
                    <a:lumOff val="15000"/>
                  </a:prstClr>
                </a:solidFill>
                <a:latin typeface="Microsoft YaHei" panose="020B0503020204020204" pitchFamily="34" charset="-122"/>
                <a:ea typeface="Microsoft YaHei" panose="020B0503020204020204" pitchFamily="34" charset="-122"/>
              </a:rPr>
              <a:t>设计</a:t>
            </a:r>
            <a:endParaRPr kumimoji="1" lang="zh-CN" altLang="en-US" sz="2000" dirty="0">
              <a:solidFill>
                <a:prstClr val="black">
                  <a:lumMod val="85000"/>
                  <a:lumOff val="15000"/>
                </a:prstClr>
              </a:solidFill>
              <a:latin typeface="Microsoft YaHei" panose="020B0503020204020204" pitchFamily="34" charset="-122"/>
              <a:ea typeface="Microsoft YaHei" panose="020B0503020204020204" pitchFamily="34" charset="-122"/>
            </a:endParaRPr>
          </a:p>
        </p:txBody>
      </p:sp>
      <p:sp>
        <p:nvSpPr>
          <p:cNvPr id="8" name="圆角矩形 7">
            <a:extLst>
              <a:ext uri="{FF2B5EF4-FFF2-40B4-BE49-F238E27FC236}">
                <a16:creationId xmlns:a16="http://schemas.microsoft.com/office/drawing/2014/main" xmlns="" id="{61E0E5CB-2A7B-6A77-306B-A780478A1C4A}"/>
              </a:ext>
            </a:extLst>
          </p:cNvPr>
          <p:cNvSpPr/>
          <p:nvPr/>
        </p:nvSpPr>
        <p:spPr>
          <a:xfrm>
            <a:off x="3984315" y="2666805"/>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2000">
                <a:solidFill>
                  <a:prstClr val="black">
                    <a:lumMod val="85000"/>
                    <a:lumOff val="15000"/>
                  </a:prstClr>
                </a:solidFill>
                <a:latin typeface="Microsoft YaHei" panose="020B0503020204020204" pitchFamily="34" charset="-122"/>
                <a:ea typeface="Microsoft YaHei" panose="020B0503020204020204" pitchFamily="34" charset="-122"/>
              </a:rPr>
              <a:t>编程</a:t>
            </a:r>
            <a:endParaRPr kumimoji="1" lang="zh-CN" altLang="en-US" sz="2000" dirty="0">
              <a:solidFill>
                <a:prstClr val="black">
                  <a:lumMod val="85000"/>
                  <a:lumOff val="15000"/>
                </a:prstClr>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xmlns="" id="{2900FB23-D93A-A44E-52FD-1E5CD50BEA38}"/>
              </a:ext>
            </a:extLst>
          </p:cNvPr>
          <p:cNvSpPr/>
          <p:nvPr/>
        </p:nvSpPr>
        <p:spPr>
          <a:xfrm>
            <a:off x="4838700" y="341490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2000">
                <a:solidFill>
                  <a:prstClr val="black">
                    <a:lumMod val="85000"/>
                    <a:lumOff val="15000"/>
                  </a:prstClr>
                </a:solidFill>
                <a:latin typeface="Microsoft YaHei" panose="020B0503020204020204" pitchFamily="34" charset="-122"/>
                <a:ea typeface="Microsoft YaHei" panose="020B0503020204020204" pitchFamily="34" charset="-122"/>
              </a:rPr>
              <a:t>测试</a:t>
            </a:r>
            <a:endParaRPr kumimoji="1" lang="zh-CN" altLang="en-US" sz="2000" dirty="0">
              <a:solidFill>
                <a:prstClr val="black">
                  <a:lumMod val="85000"/>
                  <a:lumOff val="15000"/>
                </a:prstClr>
              </a:solidFill>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xmlns="" id="{5B97217B-B0AF-286A-46AC-9C63A28B5922}"/>
              </a:ext>
            </a:extLst>
          </p:cNvPr>
          <p:cNvSpPr/>
          <p:nvPr/>
        </p:nvSpPr>
        <p:spPr>
          <a:xfrm>
            <a:off x="5786437" y="4241592"/>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2000">
                <a:solidFill>
                  <a:prstClr val="black">
                    <a:lumMod val="85000"/>
                    <a:lumOff val="15000"/>
                  </a:prstClr>
                </a:solidFill>
                <a:latin typeface="Microsoft YaHei" panose="020B0503020204020204" pitchFamily="34" charset="-122"/>
                <a:ea typeface="Microsoft YaHei" panose="020B0503020204020204" pitchFamily="34" charset="-122"/>
              </a:rPr>
              <a:t>交付</a:t>
            </a:r>
            <a:endParaRPr kumimoji="1" lang="zh-CN" altLang="en-US" sz="2000" dirty="0">
              <a:solidFill>
                <a:prstClr val="black">
                  <a:lumMod val="85000"/>
                  <a:lumOff val="15000"/>
                </a:prstClr>
              </a:solidFill>
              <a:latin typeface="Microsoft YaHei" panose="020B0503020204020204" pitchFamily="34" charset="-122"/>
              <a:ea typeface="Microsoft YaHei" panose="020B0503020204020204" pitchFamily="34" charset="-122"/>
            </a:endParaRPr>
          </a:p>
        </p:txBody>
      </p:sp>
      <p:cxnSp>
        <p:nvCxnSpPr>
          <p:cNvPr id="12" name="曲线连接符 11">
            <a:extLst>
              <a:ext uri="{FF2B5EF4-FFF2-40B4-BE49-F238E27FC236}">
                <a16:creationId xmlns:a16="http://schemas.microsoft.com/office/drawing/2014/main" xmlns="" id="{011B6258-96CE-4610-02A9-DE0DCFC6F5BF}"/>
              </a:ext>
            </a:extLst>
          </p:cNvPr>
          <p:cNvCxnSpPr>
            <a:stCxn id="4" idx="3"/>
          </p:cNvCxnSpPr>
          <p:nvPr/>
        </p:nvCxnSpPr>
        <p:spPr>
          <a:xfrm>
            <a:off x="3876675" y="1269011"/>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a:extLst>
              <a:ext uri="{FF2B5EF4-FFF2-40B4-BE49-F238E27FC236}">
                <a16:creationId xmlns:a16="http://schemas.microsoft.com/office/drawing/2014/main" xmlns="" id="{DCCFFE64-E493-7EE5-22A4-BFDFF74949EA}"/>
              </a:ext>
            </a:extLst>
          </p:cNvPr>
          <p:cNvCxnSpPr>
            <a:cxnSpLocks/>
            <a:stCxn id="5" idx="3"/>
          </p:cNvCxnSpPr>
          <p:nvPr/>
        </p:nvCxnSpPr>
        <p:spPr>
          <a:xfrm>
            <a:off x="4665352" y="2081311"/>
            <a:ext cx="468622"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xmlns="" id="{EC438B6F-E326-F32D-3558-3FF261876D02}"/>
              </a:ext>
            </a:extLst>
          </p:cNvPr>
          <p:cNvCxnSpPr/>
          <p:nvPr/>
        </p:nvCxnSpPr>
        <p:spPr>
          <a:xfrm>
            <a:off x="6200775" y="3662655"/>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a:extLst>
              <a:ext uri="{FF2B5EF4-FFF2-40B4-BE49-F238E27FC236}">
                <a16:creationId xmlns:a16="http://schemas.microsoft.com/office/drawing/2014/main" xmlns="" id="{2B7CF0E0-05E4-ED70-5804-3000F30362E0}"/>
              </a:ext>
            </a:extLst>
          </p:cNvPr>
          <p:cNvCxnSpPr>
            <a:cxnSpLocks/>
            <a:stCxn id="8" idx="3"/>
          </p:cNvCxnSpPr>
          <p:nvPr/>
        </p:nvCxnSpPr>
        <p:spPr>
          <a:xfrm>
            <a:off x="5346390" y="2900168"/>
            <a:ext cx="425760" cy="51474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xmlns="" id="{726492D1-5FFE-F28E-9FCB-FADB27814354}"/>
              </a:ext>
            </a:extLst>
          </p:cNvPr>
          <p:cNvGrpSpPr/>
          <p:nvPr/>
        </p:nvGrpSpPr>
        <p:grpSpPr>
          <a:xfrm>
            <a:off x="4933000" y="3078157"/>
            <a:ext cx="1085850" cy="1083274"/>
            <a:chOff x="6343650" y="1164626"/>
            <a:chExt cx="1085850" cy="1083274"/>
          </a:xfrm>
        </p:grpSpPr>
        <p:cxnSp>
          <p:nvCxnSpPr>
            <p:cNvPr id="28" name="直线连接符 27">
              <a:extLst>
                <a:ext uri="{FF2B5EF4-FFF2-40B4-BE49-F238E27FC236}">
                  <a16:creationId xmlns:a16="http://schemas.microsoft.com/office/drawing/2014/main" xmlns="" id="{803230F0-2D29-9651-C310-F15AB2EF0954}"/>
                </a:ext>
              </a:extLst>
            </p:cNvPr>
            <p:cNvCxnSpPr>
              <a:cxnSpLocks/>
            </p:cNvCxnSpPr>
            <p:nvPr/>
          </p:nvCxnSpPr>
          <p:spPr>
            <a:xfrm>
              <a:off x="6343650" y="1329586"/>
              <a:ext cx="1085850" cy="751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xmlns="" id="{9F253C8C-180F-24C9-8A72-884247553925}"/>
                </a:ext>
              </a:extLst>
            </p:cNvPr>
            <p:cNvCxnSpPr>
              <a:cxnSpLocks/>
            </p:cNvCxnSpPr>
            <p:nvPr/>
          </p:nvCxnSpPr>
          <p:spPr>
            <a:xfrm flipV="1">
              <a:off x="6734175" y="1164626"/>
              <a:ext cx="333374" cy="10832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3874263"/>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dirty="0">
                <a:latin typeface="微软雅黑" panose="020B0503020204020204" pitchFamily="34" charset="-122"/>
                <a:ea typeface="微软雅黑" panose="020B0503020204020204" pitchFamily="34" charset="-122"/>
              </a:rPr>
              <a:t>如何通过实验教学培养学生的实际能力？ </a:t>
            </a:r>
            <a:endParaRPr kumimoji="1" lang="zh-CN" altLang="en-US"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531495" y="2442588"/>
            <a:ext cx="7608570" cy="440570"/>
          </a:xfrm>
          <a:prstGeom prst="rect">
            <a:avLst/>
          </a:prstGeom>
          <a:ln w="12700">
            <a:miter lim="400000"/>
          </a:ln>
        </p:spPr>
        <p:txBody>
          <a:bodyPr wrap="square" lIns="50800" tIns="50800" rIns="50800" bIns="50800" anchor="ctr">
            <a:spAutoFit/>
          </a:bodyPr>
          <a:lstStyle/>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xmlns="" id="{DE144E0A-1E14-6D67-3654-DD1BB6F270EC}"/>
              </a:ext>
            </a:extLst>
          </p:cNvPr>
          <p:cNvSpPr txBox="1"/>
          <p:nvPr/>
        </p:nvSpPr>
        <p:spPr>
          <a:xfrm>
            <a:off x="531495" y="1495181"/>
            <a:ext cx="4789697" cy="189481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软件测试是一门实践性很强的课程</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做中学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问题驱动教学与实验</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实验就是分析问题、解决问题的过程</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926FA8A1-99E7-171C-0EF8-70BA0C4C2669}"/>
              </a:ext>
            </a:extLst>
          </p:cNvPr>
          <p:cNvPicPr>
            <a:picLocks noChangeAspect="1"/>
          </p:cNvPicPr>
          <p:nvPr/>
        </p:nvPicPr>
        <p:blipFill rotWithShape="1">
          <a:blip r:embed="rId2">
            <a:extLst>
              <a:ext uri="{28A0092B-C50C-407E-A947-70E740481C1C}">
                <a14:useLocalDpi xmlns:a14="http://schemas.microsoft.com/office/drawing/2010/main" val="0"/>
              </a:ext>
            </a:extLst>
          </a:blip>
          <a:srcRect l="15884" t="12732" r="7797" b="2103"/>
          <a:stretch/>
        </p:blipFill>
        <p:spPr bwMode="auto">
          <a:xfrm>
            <a:off x="5035673" y="820361"/>
            <a:ext cx="3389911" cy="368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087166" y="189310"/>
            <a:ext cx="4914900" cy="546497"/>
          </a:xfrm>
        </p:spPr>
        <p:txBody>
          <a:bodyPr>
            <a:normAutofit fontScale="90000"/>
          </a:bodyPr>
          <a:lstStyle/>
          <a:p>
            <a:pPr marL="400050" indent="-266700" algn="ctr">
              <a:lnSpc>
                <a:spcPct val="150000"/>
              </a:lnSpc>
              <a:defRPr/>
            </a:pPr>
            <a:r>
              <a:rPr lang="en-US" altLang="zh-CN" sz="2700" dirty="0">
                <a:solidFill>
                  <a:srgbClr val="FF0000"/>
                </a:solidFill>
                <a:latin typeface="+mj-ea"/>
              </a:rPr>
              <a:t>V</a:t>
            </a:r>
            <a:r>
              <a:rPr lang="zh-CN" altLang="en-US" sz="2700" dirty="0">
                <a:solidFill>
                  <a:srgbClr val="FF0000"/>
                </a:solidFill>
                <a:latin typeface="+mj-ea"/>
              </a:rPr>
              <a:t>模型</a:t>
            </a:r>
          </a:p>
        </p:txBody>
      </p:sp>
      <p:sp>
        <p:nvSpPr>
          <p:cNvPr id="6" name="Rectangle 3"/>
          <p:cNvSpPr txBox="1">
            <a:spLocks noChangeArrowheads="1"/>
          </p:cNvSpPr>
          <p:nvPr/>
        </p:nvSpPr>
        <p:spPr bwMode="auto">
          <a:xfrm>
            <a:off x="2114550" y="1943361"/>
            <a:ext cx="4135041" cy="1807369"/>
          </a:xfrm>
          <a:prstGeom prst="rect">
            <a:avLst/>
          </a:prstGeom>
          <a:noFill/>
          <a:ln w="9525">
            <a:noFill/>
            <a:miter lim="800000"/>
            <a:headEnd/>
            <a:tailEnd/>
          </a:ln>
        </p:spPr>
        <p:txBody>
          <a:bodyPr/>
          <a:lstStyle/>
          <a:p>
            <a:pPr marL="257175" indent="-257175">
              <a:lnSpc>
                <a:spcPct val="90000"/>
              </a:lnSpc>
              <a:spcBef>
                <a:spcPct val="20000"/>
              </a:spcBef>
              <a:buClr>
                <a:schemeClr val="folHlink"/>
              </a:buClr>
              <a:buSzPct val="90000"/>
              <a:buFont typeface="Wingdings" pitchFamily="2" charset="2"/>
              <a:buChar char="n"/>
              <a:defRPr/>
            </a:pPr>
            <a:endParaRPr lang="zh-CN" altLang="en-US" sz="2100" kern="0" dirty="0"/>
          </a:p>
        </p:txBody>
      </p:sp>
      <p:sp>
        <p:nvSpPr>
          <p:cNvPr id="61445" name="Rectangle 34"/>
          <p:cNvSpPr>
            <a:spLocks noChangeArrowheads="1"/>
          </p:cNvSpPr>
          <p:nvPr/>
        </p:nvSpPr>
        <p:spPr bwMode="auto">
          <a:xfrm>
            <a:off x="1143000" y="-103873"/>
            <a:ext cx="65" cy="207749"/>
          </a:xfrm>
          <a:prstGeom prst="rect">
            <a:avLst/>
          </a:prstGeom>
          <a:noFill/>
          <a:ln w="9525">
            <a:noFill/>
            <a:miter lim="800000"/>
            <a:headEnd/>
            <a:tailEnd/>
          </a:ln>
        </p:spPr>
        <p:txBody>
          <a:bodyPr wrap="none" lIns="0" tIns="0" rIns="0" bIns="0" anchor="ctr">
            <a:spAutoFit/>
          </a:bodyPr>
          <a:lstStyle/>
          <a:p>
            <a:endParaRPr lang="zh-CN" altLang="en-US" sz="1350"/>
          </a:p>
        </p:txBody>
      </p:sp>
      <p:grpSp>
        <p:nvGrpSpPr>
          <p:cNvPr id="2" name="Group 3"/>
          <p:cNvGrpSpPr>
            <a:grpSpLocks noChangeAspect="1"/>
          </p:cNvGrpSpPr>
          <p:nvPr/>
        </p:nvGrpSpPr>
        <p:grpSpPr bwMode="auto">
          <a:xfrm>
            <a:off x="986104" y="813998"/>
            <a:ext cx="6397359" cy="4203583"/>
            <a:chOff x="3208" y="7540"/>
            <a:chExt cx="6129" cy="4032"/>
          </a:xfrm>
        </p:grpSpPr>
        <p:sp>
          <p:nvSpPr>
            <p:cNvPr id="61447" name="AutoShape 33"/>
            <p:cNvSpPr>
              <a:spLocks noChangeAspect="1" noChangeArrowheads="1" noTextEdit="1"/>
            </p:cNvSpPr>
            <p:nvPr/>
          </p:nvSpPr>
          <p:spPr bwMode="auto">
            <a:xfrm>
              <a:off x="3208" y="7619"/>
              <a:ext cx="6129" cy="3875"/>
            </a:xfrm>
            <a:prstGeom prst="rect">
              <a:avLst/>
            </a:prstGeom>
            <a:noFill/>
            <a:ln w="9525">
              <a:noFill/>
              <a:miter lim="800000"/>
              <a:headEnd/>
              <a:tailEnd/>
            </a:ln>
          </p:spPr>
          <p:txBody>
            <a:bodyPr/>
            <a:lstStyle/>
            <a:p>
              <a:endParaRPr lang="zh-CN" altLang="en-US" sz="1350"/>
            </a:p>
          </p:txBody>
        </p:sp>
        <p:sp>
          <p:nvSpPr>
            <p:cNvPr id="61448" name="Line 32"/>
            <p:cNvSpPr>
              <a:spLocks noChangeShapeType="1"/>
            </p:cNvSpPr>
            <p:nvPr/>
          </p:nvSpPr>
          <p:spPr bwMode="auto">
            <a:xfrm>
              <a:off x="6248" y="7540"/>
              <a:ext cx="0" cy="4032"/>
            </a:xfrm>
            <a:prstGeom prst="line">
              <a:avLst/>
            </a:prstGeom>
            <a:noFill/>
            <a:ln w="9525">
              <a:solidFill>
                <a:srgbClr val="CCFFCC"/>
              </a:solidFill>
              <a:prstDash val="dashDot"/>
              <a:round/>
              <a:headEnd/>
              <a:tailEnd/>
            </a:ln>
          </p:spPr>
          <p:txBody>
            <a:bodyPr/>
            <a:lstStyle/>
            <a:p>
              <a:endParaRPr lang="zh-CN" altLang="en-US" sz="1400"/>
            </a:p>
          </p:txBody>
        </p:sp>
        <p:sp>
          <p:nvSpPr>
            <p:cNvPr id="61449" name="Line 31"/>
            <p:cNvSpPr>
              <a:spLocks noChangeShapeType="1"/>
            </p:cNvSpPr>
            <p:nvPr/>
          </p:nvSpPr>
          <p:spPr bwMode="auto">
            <a:xfrm>
              <a:off x="4053" y="7953"/>
              <a:ext cx="2190" cy="3483"/>
            </a:xfrm>
            <a:prstGeom prst="line">
              <a:avLst/>
            </a:prstGeom>
            <a:noFill/>
            <a:ln w="9525">
              <a:solidFill>
                <a:srgbClr val="000000"/>
              </a:solidFill>
              <a:round/>
              <a:headEnd/>
              <a:tailEnd/>
            </a:ln>
          </p:spPr>
          <p:txBody>
            <a:bodyPr/>
            <a:lstStyle/>
            <a:p>
              <a:endParaRPr lang="zh-CN" altLang="en-US" sz="1400"/>
            </a:p>
          </p:txBody>
        </p:sp>
        <p:sp>
          <p:nvSpPr>
            <p:cNvPr id="61450" name="Line 30"/>
            <p:cNvSpPr>
              <a:spLocks noChangeShapeType="1"/>
            </p:cNvSpPr>
            <p:nvPr/>
          </p:nvSpPr>
          <p:spPr bwMode="auto">
            <a:xfrm flipV="1">
              <a:off x="6258" y="7953"/>
              <a:ext cx="2152" cy="3483"/>
            </a:xfrm>
            <a:prstGeom prst="line">
              <a:avLst/>
            </a:prstGeom>
            <a:noFill/>
            <a:ln w="9525">
              <a:solidFill>
                <a:srgbClr val="000000"/>
              </a:solidFill>
              <a:round/>
              <a:headEnd/>
              <a:tailEnd/>
            </a:ln>
          </p:spPr>
          <p:txBody>
            <a:bodyPr/>
            <a:lstStyle/>
            <a:p>
              <a:endParaRPr lang="zh-CN" altLang="en-US" sz="1400"/>
            </a:p>
          </p:txBody>
        </p:sp>
        <p:sp>
          <p:nvSpPr>
            <p:cNvPr id="61451" name="Oval 29"/>
            <p:cNvSpPr>
              <a:spLocks noChangeArrowheads="1"/>
            </p:cNvSpPr>
            <p:nvPr/>
          </p:nvSpPr>
          <p:spPr bwMode="auto">
            <a:xfrm>
              <a:off x="3973" y="7888"/>
              <a:ext cx="159" cy="135"/>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2" name="Oval 28"/>
            <p:cNvSpPr>
              <a:spLocks noChangeArrowheads="1"/>
            </p:cNvSpPr>
            <p:nvPr/>
          </p:nvSpPr>
          <p:spPr bwMode="auto">
            <a:xfrm>
              <a:off x="4575" y="8868"/>
              <a:ext cx="156" cy="136"/>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3" name="Oval 27"/>
            <p:cNvSpPr>
              <a:spLocks noChangeArrowheads="1"/>
            </p:cNvSpPr>
            <p:nvPr/>
          </p:nvSpPr>
          <p:spPr bwMode="auto">
            <a:xfrm>
              <a:off x="5238" y="9926"/>
              <a:ext cx="157" cy="136"/>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4" name="Oval 26"/>
            <p:cNvSpPr>
              <a:spLocks noChangeArrowheads="1"/>
            </p:cNvSpPr>
            <p:nvPr/>
          </p:nvSpPr>
          <p:spPr bwMode="auto">
            <a:xfrm>
              <a:off x="5907" y="10971"/>
              <a:ext cx="157" cy="137"/>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5" name="Oval 25"/>
            <p:cNvSpPr>
              <a:spLocks noChangeArrowheads="1"/>
            </p:cNvSpPr>
            <p:nvPr/>
          </p:nvSpPr>
          <p:spPr bwMode="auto">
            <a:xfrm>
              <a:off x="6415" y="10971"/>
              <a:ext cx="157" cy="139"/>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6" name="Oval 24"/>
            <p:cNvSpPr>
              <a:spLocks noChangeArrowheads="1"/>
            </p:cNvSpPr>
            <p:nvPr/>
          </p:nvSpPr>
          <p:spPr bwMode="auto">
            <a:xfrm>
              <a:off x="7081" y="9926"/>
              <a:ext cx="157" cy="137"/>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7" name="Oval 23"/>
            <p:cNvSpPr>
              <a:spLocks noChangeArrowheads="1"/>
            </p:cNvSpPr>
            <p:nvPr/>
          </p:nvSpPr>
          <p:spPr bwMode="auto">
            <a:xfrm>
              <a:off x="7744" y="8842"/>
              <a:ext cx="157" cy="136"/>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8" name="Oval 22"/>
            <p:cNvSpPr>
              <a:spLocks noChangeArrowheads="1"/>
            </p:cNvSpPr>
            <p:nvPr/>
          </p:nvSpPr>
          <p:spPr bwMode="auto">
            <a:xfrm>
              <a:off x="8345" y="7888"/>
              <a:ext cx="157" cy="137"/>
            </a:xfrm>
            <a:prstGeom prst="ellipse">
              <a:avLst/>
            </a:prstGeom>
            <a:solidFill>
              <a:srgbClr val="C0C0C0"/>
            </a:solidFill>
            <a:ln w="9525">
              <a:solidFill>
                <a:srgbClr val="000000"/>
              </a:solidFill>
              <a:round/>
              <a:headEnd/>
              <a:tailEnd/>
            </a:ln>
          </p:spPr>
          <p:txBody>
            <a:bodyPr/>
            <a:lstStyle/>
            <a:p>
              <a:endParaRPr lang="zh-CN" altLang="en-US" sz="1400"/>
            </a:p>
          </p:txBody>
        </p:sp>
        <p:sp>
          <p:nvSpPr>
            <p:cNvPr id="61459" name="Line 21"/>
            <p:cNvSpPr>
              <a:spLocks noChangeShapeType="1"/>
            </p:cNvSpPr>
            <p:nvPr/>
          </p:nvSpPr>
          <p:spPr bwMode="auto">
            <a:xfrm>
              <a:off x="4159" y="7945"/>
              <a:ext cx="4186" cy="1"/>
            </a:xfrm>
            <a:prstGeom prst="line">
              <a:avLst/>
            </a:prstGeom>
            <a:noFill/>
            <a:ln w="9525">
              <a:solidFill>
                <a:srgbClr val="000000"/>
              </a:solidFill>
              <a:prstDash val="dash"/>
              <a:round/>
              <a:headEnd type="arrow" w="med" len="med"/>
              <a:tailEnd type="arrow" w="med" len="med"/>
            </a:ln>
          </p:spPr>
          <p:txBody>
            <a:bodyPr/>
            <a:lstStyle/>
            <a:p>
              <a:endParaRPr lang="zh-CN" altLang="en-US" sz="1400"/>
            </a:p>
          </p:txBody>
        </p:sp>
        <p:sp>
          <p:nvSpPr>
            <p:cNvPr id="61460" name="Line 20"/>
            <p:cNvSpPr>
              <a:spLocks noChangeShapeType="1"/>
            </p:cNvSpPr>
            <p:nvPr/>
          </p:nvSpPr>
          <p:spPr bwMode="auto">
            <a:xfrm>
              <a:off x="4745" y="8912"/>
              <a:ext cx="3012" cy="1"/>
            </a:xfrm>
            <a:prstGeom prst="line">
              <a:avLst/>
            </a:prstGeom>
            <a:noFill/>
            <a:ln w="9525">
              <a:solidFill>
                <a:srgbClr val="000000"/>
              </a:solidFill>
              <a:prstDash val="dash"/>
              <a:round/>
              <a:headEnd type="arrow" w="med" len="med"/>
              <a:tailEnd type="arrow" w="med" len="med"/>
            </a:ln>
          </p:spPr>
          <p:txBody>
            <a:bodyPr/>
            <a:lstStyle/>
            <a:p>
              <a:endParaRPr lang="zh-CN" altLang="en-US" sz="1400"/>
            </a:p>
          </p:txBody>
        </p:sp>
        <p:sp>
          <p:nvSpPr>
            <p:cNvPr id="61461" name="Line 19"/>
            <p:cNvSpPr>
              <a:spLocks noChangeShapeType="1"/>
            </p:cNvSpPr>
            <p:nvPr/>
          </p:nvSpPr>
          <p:spPr bwMode="auto">
            <a:xfrm>
              <a:off x="5425" y="9983"/>
              <a:ext cx="1640" cy="1"/>
            </a:xfrm>
            <a:prstGeom prst="line">
              <a:avLst/>
            </a:prstGeom>
            <a:noFill/>
            <a:ln w="9525">
              <a:solidFill>
                <a:srgbClr val="000000"/>
              </a:solidFill>
              <a:prstDash val="dash"/>
              <a:round/>
              <a:headEnd type="arrow" w="med" len="med"/>
              <a:tailEnd type="arrow" w="med" len="med"/>
            </a:ln>
          </p:spPr>
          <p:txBody>
            <a:bodyPr/>
            <a:lstStyle/>
            <a:p>
              <a:endParaRPr lang="zh-CN" altLang="en-US" sz="1400"/>
            </a:p>
          </p:txBody>
        </p:sp>
        <p:sp>
          <p:nvSpPr>
            <p:cNvPr id="61462" name="Line 18"/>
            <p:cNvSpPr>
              <a:spLocks noChangeShapeType="1"/>
            </p:cNvSpPr>
            <p:nvPr/>
          </p:nvSpPr>
          <p:spPr bwMode="auto">
            <a:xfrm>
              <a:off x="6064" y="11029"/>
              <a:ext cx="375" cy="1"/>
            </a:xfrm>
            <a:prstGeom prst="line">
              <a:avLst/>
            </a:prstGeom>
            <a:noFill/>
            <a:ln w="9525">
              <a:solidFill>
                <a:srgbClr val="000000"/>
              </a:solidFill>
              <a:prstDash val="dash"/>
              <a:round/>
              <a:headEnd type="arrow" w="med" len="med"/>
              <a:tailEnd type="arrow" w="med" len="med"/>
            </a:ln>
          </p:spPr>
          <p:txBody>
            <a:bodyPr/>
            <a:lstStyle/>
            <a:p>
              <a:endParaRPr lang="zh-CN" altLang="en-US" sz="1400"/>
            </a:p>
          </p:txBody>
        </p:sp>
        <p:sp>
          <p:nvSpPr>
            <p:cNvPr id="61463" name="Text Box 17"/>
            <p:cNvSpPr txBox="1">
              <a:spLocks noChangeArrowheads="1"/>
            </p:cNvSpPr>
            <p:nvPr/>
          </p:nvSpPr>
          <p:spPr bwMode="auto">
            <a:xfrm>
              <a:off x="3208" y="7723"/>
              <a:ext cx="1110"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需求分</a:t>
              </a:r>
              <a:endParaRPr lang="zh-CN" altLang="en-US" sz="1400"/>
            </a:p>
            <a:p>
              <a:pPr eaLnBrk="0" hangingPunct="0"/>
              <a:r>
                <a:rPr lang="zh-CN" altLang="en-US" sz="1400">
                  <a:latin typeface="Times New Roman" pitchFamily="18" charset="0"/>
                  <a:cs typeface="Times New Roman" pitchFamily="18" charset="0"/>
                </a:rPr>
                <a:t>析和定义</a:t>
              </a:r>
              <a:endParaRPr lang="zh-CN" altLang="en-US" sz="1400"/>
            </a:p>
          </p:txBody>
        </p:sp>
        <p:sp>
          <p:nvSpPr>
            <p:cNvPr id="61464" name="Text Box 16"/>
            <p:cNvSpPr txBox="1">
              <a:spLocks noChangeArrowheads="1"/>
            </p:cNvSpPr>
            <p:nvPr/>
          </p:nvSpPr>
          <p:spPr bwMode="auto">
            <a:xfrm>
              <a:off x="4043" y="8664"/>
              <a:ext cx="563"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系统设计</a:t>
              </a:r>
              <a:endParaRPr lang="zh-CN" altLang="en-US" sz="1400"/>
            </a:p>
          </p:txBody>
        </p:sp>
        <p:sp>
          <p:nvSpPr>
            <p:cNvPr id="61465" name="Text Box 15"/>
            <p:cNvSpPr txBox="1">
              <a:spLocks noChangeArrowheads="1"/>
            </p:cNvSpPr>
            <p:nvPr/>
          </p:nvSpPr>
          <p:spPr bwMode="auto">
            <a:xfrm>
              <a:off x="4526" y="9696"/>
              <a:ext cx="736"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详细功能设计</a:t>
              </a:r>
              <a:endParaRPr lang="zh-CN" altLang="en-US" sz="1400"/>
            </a:p>
          </p:txBody>
        </p:sp>
        <p:sp>
          <p:nvSpPr>
            <p:cNvPr id="61466" name="Text Box 14"/>
            <p:cNvSpPr txBox="1">
              <a:spLocks noChangeArrowheads="1"/>
            </p:cNvSpPr>
            <p:nvPr/>
          </p:nvSpPr>
          <p:spPr bwMode="auto">
            <a:xfrm>
              <a:off x="5336" y="10697"/>
              <a:ext cx="616" cy="391"/>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编码</a:t>
              </a:r>
              <a:endParaRPr lang="zh-CN" altLang="en-US" sz="1400"/>
            </a:p>
          </p:txBody>
        </p:sp>
        <p:sp>
          <p:nvSpPr>
            <p:cNvPr id="61467" name="Text Box 13"/>
            <p:cNvSpPr txBox="1">
              <a:spLocks noChangeArrowheads="1"/>
            </p:cNvSpPr>
            <p:nvPr/>
          </p:nvSpPr>
          <p:spPr bwMode="auto">
            <a:xfrm>
              <a:off x="6655" y="10715"/>
              <a:ext cx="577"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单元测试</a:t>
              </a:r>
              <a:endParaRPr lang="zh-CN" altLang="en-US" sz="1400"/>
            </a:p>
          </p:txBody>
        </p:sp>
        <p:sp>
          <p:nvSpPr>
            <p:cNvPr id="61468" name="Text Box 12"/>
            <p:cNvSpPr txBox="1">
              <a:spLocks noChangeArrowheads="1"/>
            </p:cNvSpPr>
            <p:nvPr/>
          </p:nvSpPr>
          <p:spPr bwMode="auto">
            <a:xfrm>
              <a:off x="7225" y="9774"/>
              <a:ext cx="578"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功能测试</a:t>
              </a:r>
              <a:endParaRPr lang="zh-CN" altLang="en-US" sz="1400"/>
            </a:p>
          </p:txBody>
        </p:sp>
        <p:sp>
          <p:nvSpPr>
            <p:cNvPr id="61469" name="Text Box 11"/>
            <p:cNvSpPr txBox="1">
              <a:spLocks noChangeArrowheads="1"/>
            </p:cNvSpPr>
            <p:nvPr/>
          </p:nvSpPr>
          <p:spPr bwMode="auto">
            <a:xfrm>
              <a:off x="7852" y="8651"/>
              <a:ext cx="577"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系统测试</a:t>
              </a:r>
              <a:endParaRPr lang="zh-CN" altLang="en-US" sz="1400"/>
            </a:p>
          </p:txBody>
        </p:sp>
        <p:sp>
          <p:nvSpPr>
            <p:cNvPr id="61470" name="Text Box 10"/>
            <p:cNvSpPr txBox="1">
              <a:spLocks noChangeArrowheads="1"/>
            </p:cNvSpPr>
            <p:nvPr/>
          </p:nvSpPr>
          <p:spPr bwMode="auto">
            <a:xfrm>
              <a:off x="8453" y="7697"/>
              <a:ext cx="604" cy="614"/>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验收测试测试</a:t>
              </a:r>
              <a:endParaRPr lang="zh-CN" altLang="en-US" sz="1400"/>
            </a:p>
          </p:txBody>
        </p:sp>
        <p:sp>
          <p:nvSpPr>
            <p:cNvPr id="61471" name="Text Box 9"/>
            <p:cNvSpPr txBox="1">
              <a:spLocks noChangeArrowheads="1"/>
            </p:cNvSpPr>
            <p:nvPr/>
          </p:nvSpPr>
          <p:spPr bwMode="auto">
            <a:xfrm>
              <a:off x="5660" y="7619"/>
              <a:ext cx="1280" cy="392"/>
            </a:xfrm>
            <a:prstGeom prst="rect">
              <a:avLst/>
            </a:prstGeom>
            <a:noFill/>
            <a:ln w="9525">
              <a:noFill/>
              <a:miter lim="800000"/>
              <a:headEnd/>
              <a:tailEnd/>
            </a:ln>
          </p:spPr>
          <p:txBody>
            <a:bodyPr/>
            <a:lstStyle/>
            <a:p>
              <a:pPr eaLnBrk="0" hangingPunct="0"/>
              <a:r>
                <a:rPr lang="zh-CN" altLang="en-US" sz="1400" dirty="0">
                  <a:latin typeface="Times New Roman" pitchFamily="18" charset="0"/>
                  <a:cs typeface="Times New Roman" pitchFamily="18" charset="0"/>
                </a:rPr>
                <a:t>用户需求验证</a:t>
              </a:r>
              <a:endParaRPr lang="zh-CN" altLang="en-US" sz="1400" dirty="0"/>
            </a:p>
          </p:txBody>
        </p:sp>
        <p:sp>
          <p:nvSpPr>
            <p:cNvPr id="61472" name="Text Box 8"/>
            <p:cNvSpPr txBox="1">
              <a:spLocks noChangeArrowheads="1"/>
            </p:cNvSpPr>
            <p:nvPr/>
          </p:nvSpPr>
          <p:spPr bwMode="auto">
            <a:xfrm>
              <a:off x="5439" y="8559"/>
              <a:ext cx="1854" cy="392"/>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系统非功能特性验证</a:t>
              </a:r>
              <a:endParaRPr lang="zh-CN" altLang="en-US" sz="1400"/>
            </a:p>
          </p:txBody>
        </p:sp>
        <p:sp>
          <p:nvSpPr>
            <p:cNvPr id="61473" name="Text Box 7"/>
            <p:cNvSpPr txBox="1">
              <a:spLocks noChangeArrowheads="1"/>
            </p:cNvSpPr>
            <p:nvPr/>
          </p:nvSpPr>
          <p:spPr bwMode="auto">
            <a:xfrm>
              <a:off x="5871" y="9631"/>
              <a:ext cx="914" cy="392"/>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功能验证</a:t>
              </a:r>
              <a:endParaRPr lang="zh-CN" altLang="en-US" sz="1400"/>
            </a:p>
          </p:txBody>
        </p:sp>
        <p:sp>
          <p:nvSpPr>
            <p:cNvPr id="61474" name="Text Box 6"/>
            <p:cNvSpPr txBox="1">
              <a:spLocks noChangeArrowheads="1"/>
            </p:cNvSpPr>
            <p:nvPr/>
          </p:nvSpPr>
          <p:spPr bwMode="auto">
            <a:xfrm>
              <a:off x="5963" y="10362"/>
              <a:ext cx="563" cy="627"/>
            </a:xfrm>
            <a:prstGeom prst="rect">
              <a:avLst/>
            </a:prstGeom>
            <a:noFill/>
            <a:ln w="9525">
              <a:noFill/>
              <a:miter lim="800000"/>
              <a:headEnd/>
              <a:tailEnd/>
            </a:ln>
          </p:spPr>
          <p:txBody>
            <a:bodyPr/>
            <a:lstStyle/>
            <a:p>
              <a:pPr eaLnBrk="0" hangingPunct="0"/>
              <a:r>
                <a:rPr lang="zh-CN" altLang="en-US" sz="1400">
                  <a:latin typeface="Times New Roman" pitchFamily="18" charset="0"/>
                  <a:cs typeface="Times New Roman" pitchFamily="18" charset="0"/>
                </a:rPr>
                <a:t>代码验证</a:t>
              </a:r>
              <a:endParaRPr lang="zh-CN" altLang="en-US" sz="1400"/>
            </a:p>
          </p:txBody>
        </p:sp>
        <p:sp>
          <p:nvSpPr>
            <p:cNvPr id="61475" name="Text Box 5"/>
            <p:cNvSpPr txBox="1">
              <a:spLocks noChangeArrowheads="1"/>
            </p:cNvSpPr>
            <p:nvPr/>
          </p:nvSpPr>
          <p:spPr bwMode="auto">
            <a:xfrm>
              <a:off x="3264" y="10571"/>
              <a:ext cx="1047" cy="405"/>
            </a:xfrm>
            <a:prstGeom prst="rect">
              <a:avLst/>
            </a:prstGeom>
            <a:noFill/>
            <a:ln w="9525">
              <a:noFill/>
              <a:miter lim="800000"/>
              <a:headEnd/>
              <a:tailEnd/>
            </a:ln>
          </p:spPr>
          <p:txBody>
            <a:bodyPr/>
            <a:lstStyle/>
            <a:p>
              <a:pPr eaLnBrk="0" hangingPunct="0"/>
              <a:r>
                <a:rPr lang="zh-CN" altLang="en-US" sz="1400" u="sng">
                  <a:latin typeface="Times New Roman" pitchFamily="18" charset="0"/>
                  <a:cs typeface="Times New Roman" pitchFamily="18" charset="0"/>
                </a:rPr>
                <a:t>构建过程</a:t>
              </a:r>
              <a:endParaRPr lang="zh-CN" altLang="en-US" sz="1400"/>
            </a:p>
          </p:txBody>
        </p:sp>
        <p:sp>
          <p:nvSpPr>
            <p:cNvPr id="61476" name="Text Box 4"/>
            <p:cNvSpPr txBox="1">
              <a:spLocks noChangeArrowheads="1"/>
            </p:cNvSpPr>
            <p:nvPr/>
          </p:nvSpPr>
          <p:spPr bwMode="auto">
            <a:xfrm>
              <a:off x="8220" y="10480"/>
              <a:ext cx="1047" cy="405"/>
            </a:xfrm>
            <a:prstGeom prst="rect">
              <a:avLst/>
            </a:prstGeom>
            <a:noFill/>
            <a:ln w="9525">
              <a:noFill/>
              <a:miter lim="800000"/>
              <a:headEnd/>
              <a:tailEnd/>
            </a:ln>
          </p:spPr>
          <p:txBody>
            <a:bodyPr/>
            <a:lstStyle/>
            <a:p>
              <a:pPr eaLnBrk="0" hangingPunct="0"/>
              <a:r>
                <a:rPr lang="zh-CN" altLang="en-US" sz="1400" u="sng">
                  <a:latin typeface="Times New Roman" pitchFamily="18" charset="0"/>
                  <a:cs typeface="Times New Roman" pitchFamily="18" charset="0"/>
                </a:rPr>
                <a:t>验证过程</a:t>
              </a:r>
              <a:endParaRPr lang="zh-CN" altLang="en-US" sz="1400"/>
            </a:p>
          </p:txBody>
        </p:sp>
      </p:grpSp>
    </p:spTree>
    <p:extLst>
      <p:ext uri="{BB962C8B-B14F-4D97-AF65-F5344CB8AC3E}">
        <p14:creationId xmlns:p14="http://schemas.microsoft.com/office/powerpoint/2010/main" val="44313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244D40-1D69-FE20-78A8-FB817A38C9B7}"/>
              </a:ext>
            </a:extLst>
          </p:cNvPr>
          <p:cNvSpPr>
            <a:spLocks noGrp="1"/>
          </p:cNvSpPr>
          <p:nvPr>
            <p:ph type="title"/>
          </p:nvPr>
        </p:nvSpPr>
        <p:spPr/>
        <p:txBody>
          <a:bodyPr/>
          <a:lstStyle/>
          <a:p>
            <a:r>
              <a:rPr lang="zh-CN" altLang="en-US" dirty="0"/>
              <a:t>测试与开发是并行、协作的关系</a:t>
            </a:r>
            <a:endParaRPr kumimoji="1" lang="zh-CN" altLang="en-US" sz="2000" b="0" dirty="0"/>
          </a:p>
        </p:txBody>
      </p:sp>
      <p:pic>
        <p:nvPicPr>
          <p:cNvPr id="3" name="图片 2">
            <a:extLst>
              <a:ext uri="{FF2B5EF4-FFF2-40B4-BE49-F238E27FC236}">
                <a16:creationId xmlns:a16="http://schemas.microsoft.com/office/drawing/2014/main" xmlns="" id="{4FA81B32-A39F-7B9B-85D7-BDD15A8AE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21" y="1053882"/>
            <a:ext cx="6832600" cy="3534719"/>
          </a:xfrm>
          <a:prstGeom prst="rect">
            <a:avLst/>
          </a:prstGeom>
        </p:spPr>
      </p:pic>
    </p:spTree>
    <p:extLst>
      <p:ext uri="{BB962C8B-B14F-4D97-AF65-F5344CB8AC3E}">
        <p14:creationId xmlns:p14="http://schemas.microsoft.com/office/powerpoint/2010/main" val="2798610116"/>
      </p:ext>
    </p:extLst>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1.6</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测试驱动开发的思想</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945455287"/>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76128" y="54774"/>
            <a:ext cx="5875459" cy="765083"/>
          </a:xfrm>
        </p:spPr>
        <p:txBody>
          <a:bodyPr>
            <a:normAutofit fontScale="90000"/>
          </a:bodyPr>
          <a:lstStyle/>
          <a:p>
            <a:pPr marL="400050" indent="-266700">
              <a:lnSpc>
                <a:spcPct val="150000"/>
              </a:lnSpc>
            </a:pPr>
            <a:r>
              <a:rPr lang="en-US" altLang="zh-CN" sz="2700" b="1" dirty="0">
                <a:solidFill>
                  <a:srgbClr val="FFFF00"/>
                </a:solidFill>
                <a:latin typeface="+mj-ea"/>
              </a:rPr>
              <a:t> </a:t>
            </a:r>
            <a:r>
              <a:rPr lang="zh-CN" altLang="en-US" sz="3100" dirty="0"/>
              <a:t>测试驱动开发的思想</a:t>
            </a:r>
          </a:p>
        </p:txBody>
      </p:sp>
      <p:sp>
        <p:nvSpPr>
          <p:cNvPr id="6" name="Rectangle 3"/>
          <p:cNvSpPr txBox="1">
            <a:spLocks noChangeArrowheads="1"/>
          </p:cNvSpPr>
          <p:nvPr/>
        </p:nvSpPr>
        <p:spPr bwMode="auto">
          <a:xfrm>
            <a:off x="2271713" y="1613297"/>
            <a:ext cx="4135041" cy="1807370"/>
          </a:xfrm>
          <a:prstGeom prst="rect">
            <a:avLst/>
          </a:prstGeom>
          <a:noFill/>
          <a:ln w="9525">
            <a:noFill/>
            <a:miter lim="800000"/>
            <a:headEnd/>
            <a:tailEnd/>
          </a:ln>
        </p:spPr>
        <p:txBody>
          <a:bodyPr/>
          <a:lstStyle/>
          <a:p>
            <a:pPr marL="257175" indent="-257175">
              <a:lnSpc>
                <a:spcPct val="90000"/>
              </a:lnSpc>
              <a:spcBef>
                <a:spcPct val="20000"/>
              </a:spcBef>
              <a:buClr>
                <a:schemeClr val="folHlink"/>
              </a:buClr>
              <a:buSzPct val="90000"/>
              <a:buFont typeface="Wingdings" pitchFamily="2" charset="2"/>
              <a:buChar char="n"/>
              <a:defRPr/>
            </a:pPr>
            <a:endParaRPr lang="zh-CN" altLang="en-US" sz="2100" kern="0" dirty="0"/>
          </a:p>
        </p:txBody>
      </p:sp>
      <p:pic>
        <p:nvPicPr>
          <p:cNvPr id="35844" name="Picture 1" descr="10-5"/>
          <p:cNvPicPr>
            <a:picLocks noChangeAspect="1" noChangeArrowheads="1"/>
          </p:cNvPicPr>
          <p:nvPr/>
        </p:nvPicPr>
        <p:blipFill>
          <a:blip r:embed="rId3" cstate="print"/>
          <a:srcRect/>
          <a:stretch>
            <a:fillRect/>
          </a:stretch>
        </p:blipFill>
        <p:spPr bwMode="auto">
          <a:xfrm>
            <a:off x="1992530" y="1887630"/>
            <a:ext cx="4693406" cy="2714565"/>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014BFA6A-92E1-5D01-B980-28B475E260AE}"/>
              </a:ext>
            </a:extLst>
          </p:cNvPr>
          <p:cNvSpPr txBox="1"/>
          <p:nvPr/>
        </p:nvSpPr>
        <p:spPr>
          <a:xfrm>
            <a:off x="884323" y="991010"/>
            <a:ext cx="6142964"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TDD</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test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driven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development</a:t>
            </a:r>
            <a:r>
              <a:rPr kumimoji="1" lang="zh-CN" altLang="en-US" dirty="0">
                <a:latin typeface="Microsoft YaHei" panose="020B0503020204020204" pitchFamily="34" charset="-122"/>
                <a:ea typeface="Microsoft YaHei" panose="020B0503020204020204" pitchFamily="34" charset="-122"/>
              </a:rPr>
              <a:t>）：测试在前，开发在后</a:t>
            </a:r>
          </a:p>
        </p:txBody>
      </p:sp>
    </p:spTree>
    <p:extLst>
      <p:ext uri="{BB962C8B-B14F-4D97-AF65-F5344CB8AC3E}">
        <p14:creationId xmlns:p14="http://schemas.microsoft.com/office/powerpoint/2010/main" val="35376290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a:xfrm>
            <a:off x="449832" y="170060"/>
            <a:ext cx="5829300" cy="600242"/>
          </a:xfrm>
        </p:spPr>
        <p:txBody>
          <a:bodyPr>
            <a:normAutofit fontScale="90000"/>
          </a:bodyPr>
          <a:lstStyle/>
          <a:p>
            <a:pPr marL="400050" indent="-266700">
              <a:lnSpc>
                <a:spcPct val="150000"/>
              </a:lnSpc>
            </a:pPr>
            <a:r>
              <a:rPr lang="en-US" altLang="zh-CN" sz="3100" dirty="0"/>
              <a:t>TDD</a:t>
            </a:r>
            <a:r>
              <a:rPr lang="zh-CN" altLang="en-US" sz="3100" dirty="0"/>
              <a:t>的实践最早来自极限编程</a:t>
            </a:r>
          </a:p>
        </p:txBody>
      </p:sp>
      <p:pic>
        <p:nvPicPr>
          <p:cNvPr id="36867" name="Picture 2" descr="10-6"/>
          <p:cNvPicPr>
            <a:picLocks noChangeAspect="1" noChangeArrowheads="1"/>
          </p:cNvPicPr>
          <p:nvPr/>
        </p:nvPicPr>
        <p:blipFill>
          <a:blip r:embed="rId3" cstate="print"/>
          <a:srcRect/>
          <a:stretch>
            <a:fillRect/>
          </a:stretch>
        </p:blipFill>
        <p:spPr bwMode="auto">
          <a:xfrm>
            <a:off x="980360" y="1007041"/>
            <a:ext cx="7183280" cy="3285826"/>
          </a:xfrm>
          <a:prstGeom prst="rect">
            <a:avLst/>
          </a:prstGeom>
          <a:noFill/>
          <a:ln w="9525">
            <a:noFill/>
            <a:miter lim="800000"/>
            <a:headEnd/>
            <a:tailEnd/>
          </a:ln>
        </p:spPr>
      </p:pic>
    </p:spTree>
    <p:extLst>
      <p:ext uri="{BB962C8B-B14F-4D97-AF65-F5344CB8AC3E}">
        <p14:creationId xmlns:p14="http://schemas.microsoft.com/office/powerpoint/2010/main" val="1236409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40CA658-B7BD-1FD9-0849-7C5D182434EE}"/>
              </a:ext>
            </a:extLst>
          </p:cNvPr>
          <p:cNvSpPr>
            <a:spLocks noGrp="1"/>
          </p:cNvSpPr>
          <p:nvPr>
            <p:ph type="title"/>
          </p:nvPr>
        </p:nvSpPr>
        <p:spPr/>
        <p:txBody>
          <a:bodyPr/>
          <a:lstStyle/>
          <a:p>
            <a:r>
              <a:rPr kumimoji="1" lang="en-US" altLang="zh-CN" dirty="0"/>
              <a:t>TDD</a:t>
            </a:r>
            <a:r>
              <a:rPr kumimoji="1" lang="zh-CN" altLang="en-US" dirty="0"/>
              <a:t>与</a:t>
            </a:r>
            <a:r>
              <a:rPr kumimoji="1" lang="en-US" altLang="zh-CN" dirty="0"/>
              <a:t>UTDD</a:t>
            </a:r>
            <a:r>
              <a:rPr kumimoji="1" lang="zh-CN" altLang="en-US" dirty="0"/>
              <a:t>、</a:t>
            </a:r>
            <a:r>
              <a:rPr kumimoji="1" lang="en-US" altLang="zh-CN" dirty="0"/>
              <a:t>ATDD</a:t>
            </a:r>
            <a:endParaRPr kumimoji="1" lang="zh-CN" altLang="en-US" dirty="0"/>
          </a:p>
        </p:txBody>
      </p:sp>
      <p:grpSp>
        <p:nvGrpSpPr>
          <p:cNvPr id="4" name="组合 3">
            <a:extLst>
              <a:ext uri="{FF2B5EF4-FFF2-40B4-BE49-F238E27FC236}">
                <a16:creationId xmlns:a16="http://schemas.microsoft.com/office/drawing/2014/main" xmlns="" id="{DEADCB66-7B85-4389-F4E9-3C86CB5F98DE}"/>
              </a:ext>
            </a:extLst>
          </p:cNvPr>
          <p:cNvGrpSpPr/>
          <p:nvPr/>
        </p:nvGrpSpPr>
        <p:grpSpPr>
          <a:xfrm>
            <a:off x="3237386" y="1452483"/>
            <a:ext cx="4309299" cy="3385892"/>
            <a:chOff x="7797672" y="2384792"/>
            <a:chExt cx="1180909" cy="661676"/>
          </a:xfrm>
        </p:grpSpPr>
        <p:sp>
          <p:nvSpPr>
            <p:cNvPr id="5" name="椭圆 4">
              <a:extLst>
                <a:ext uri="{FF2B5EF4-FFF2-40B4-BE49-F238E27FC236}">
                  <a16:creationId xmlns:a16="http://schemas.microsoft.com/office/drawing/2014/main" xmlns="" id="{507136F8-72E5-30AE-6E23-A198D0554140}"/>
                </a:ext>
              </a:extLst>
            </p:cNvPr>
            <p:cNvSpPr/>
            <p:nvPr/>
          </p:nvSpPr>
          <p:spPr>
            <a:xfrm>
              <a:off x="7797672" y="2384792"/>
              <a:ext cx="1180909" cy="661676"/>
            </a:xfrm>
            <a:prstGeom prst="ellipse">
              <a:avLst/>
            </a:prstGeom>
            <a:solidFill>
              <a:schemeClr val="accent1">
                <a:lumMod val="75000"/>
              </a:schemeClr>
            </a:solid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cs typeface="Yuanti SC" charset="-122"/>
              </a:endParaRPr>
            </a:p>
          </p:txBody>
        </p:sp>
        <p:sp>
          <p:nvSpPr>
            <p:cNvPr id="6" name="矩形 5">
              <a:extLst>
                <a:ext uri="{FF2B5EF4-FFF2-40B4-BE49-F238E27FC236}">
                  <a16:creationId xmlns:a16="http://schemas.microsoft.com/office/drawing/2014/main" xmlns="" id="{CEAB3588-FB48-E6BA-808E-3D452187F9A1}"/>
                </a:ext>
              </a:extLst>
            </p:cNvPr>
            <p:cNvSpPr/>
            <p:nvPr/>
          </p:nvSpPr>
          <p:spPr>
            <a:xfrm>
              <a:off x="7915089" y="2831884"/>
              <a:ext cx="369337" cy="78190"/>
            </a:xfrm>
            <a:prstGeom prst="rect">
              <a:avLst/>
            </a:prstGeom>
            <a:ln w="9525">
              <a:noFill/>
              <a:prstDash val="dash"/>
            </a:ln>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ATDD</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xmlns="" id="{51263AA2-025C-C89B-A829-20B4EA551757}"/>
              </a:ext>
            </a:extLst>
          </p:cNvPr>
          <p:cNvGrpSpPr/>
          <p:nvPr/>
        </p:nvGrpSpPr>
        <p:grpSpPr>
          <a:xfrm>
            <a:off x="5124259" y="1881413"/>
            <a:ext cx="2297004" cy="2343093"/>
            <a:chOff x="7797672" y="2384792"/>
            <a:chExt cx="1244217" cy="661676"/>
          </a:xfrm>
        </p:grpSpPr>
        <p:sp>
          <p:nvSpPr>
            <p:cNvPr id="8" name="椭圆 7">
              <a:extLst>
                <a:ext uri="{FF2B5EF4-FFF2-40B4-BE49-F238E27FC236}">
                  <a16:creationId xmlns:a16="http://schemas.microsoft.com/office/drawing/2014/main" xmlns="" id="{E105D840-9D95-D41B-D53C-B1F9C322FEDA}"/>
                </a:ext>
              </a:extLst>
            </p:cNvPr>
            <p:cNvSpPr/>
            <p:nvPr/>
          </p:nvSpPr>
          <p:spPr>
            <a:xfrm>
              <a:off x="7797672" y="2384792"/>
              <a:ext cx="1239098" cy="661676"/>
            </a:xfrm>
            <a:prstGeom prst="ellipse">
              <a:avLst/>
            </a:prstGeom>
            <a:solidFill>
              <a:schemeClr val="accent1">
                <a:lumMod val="40000"/>
                <a:lumOff val="60000"/>
              </a:schemeClr>
            </a:solid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cs typeface="Yuanti SC" charset="-122"/>
              </a:endParaRPr>
            </a:p>
          </p:txBody>
        </p:sp>
        <p:sp>
          <p:nvSpPr>
            <p:cNvPr id="9" name="矩形 8">
              <a:extLst>
                <a:ext uri="{FF2B5EF4-FFF2-40B4-BE49-F238E27FC236}">
                  <a16:creationId xmlns:a16="http://schemas.microsoft.com/office/drawing/2014/main" xmlns="" id="{1DAACDE2-B0F9-D750-0F12-2A693ACCBB33}"/>
                </a:ext>
              </a:extLst>
            </p:cNvPr>
            <p:cNvSpPr/>
            <p:nvPr/>
          </p:nvSpPr>
          <p:spPr>
            <a:xfrm>
              <a:off x="8527891" y="2666533"/>
              <a:ext cx="513998" cy="96475"/>
            </a:xfrm>
            <a:prstGeom prst="rect">
              <a:avLst/>
            </a:prstGeom>
            <a:ln w="9525">
              <a:noFill/>
              <a:prstDash val="dash"/>
            </a:ln>
          </p:spPr>
          <p:txBody>
            <a:bodyPr wrap="square">
              <a:spAutoFit/>
            </a:bodyPr>
            <a:lstStyle/>
            <a:p>
              <a:pPr algn="ctr"/>
              <a:r>
                <a:rPr lang="en-US" altLang="zh-CN" sz="1620" dirty="0">
                  <a:solidFill>
                    <a:schemeClr val="accent1">
                      <a:lumMod val="25000"/>
                    </a:schemeClr>
                  </a:solidFill>
                  <a:latin typeface="微软雅黑" panose="020B0503020204020204" pitchFamily="34" charset="-122"/>
                  <a:ea typeface="微软雅黑" panose="020B0503020204020204" pitchFamily="34" charset="-122"/>
                </a:rPr>
                <a:t>UTDD</a:t>
              </a:r>
              <a:endParaRPr lang="zh-CN" altLang="en-US" sz="1620" dirty="0">
                <a:solidFill>
                  <a:schemeClr val="accent1">
                    <a:lumMod val="25000"/>
                  </a:schemeClr>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xmlns="" id="{6E76677D-3443-3D50-96FB-EBF4246DC0E5}"/>
              </a:ext>
            </a:extLst>
          </p:cNvPr>
          <p:cNvGrpSpPr/>
          <p:nvPr/>
        </p:nvGrpSpPr>
        <p:grpSpPr>
          <a:xfrm>
            <a:off x="5601378" y="2163503"/>
            <a:ext cx="692105" cy="605685"/>
            <a:chOff x="3702241" y="1127644"/>
            <a:chExt cx="1638108" cy="393007"/>
          </a:xfrm>
          <a:solidFill>
            <a:schemeClr val="bg1">
              <a:lumMod val="85000"/>
            </a:schemeClr>
          </a:solidFill>
        </p:grpSpPr>
        <p:sp>
          <p:nvSpPr>
            <p:cNvPr id="11" name="圆角矩形 10">
              <a:extLst>
                <a:ext uri="{FF2B5EF4-FFF2-40B4-BE49-F238E27FC236}">
                  <a16:creationId xmlns:a16="http://schemas.microsoft.com/office/drawing/2014/main" xmlns="" id="{06ADC56E-E603-0D8B-E092-93F290091D3A}"/>
                </a:ext>
              </a:extLst>
            </p:cNvPr>
            <p:cNvSpPr/>
            <p:nvPr/>
          </p:nvSpPr>
          <p:spPr>
            <a:xfrm>
              <a:off x="3702241" y="1127644"/>
              <a:ext cx="1638108" cy="393007"/>
            </a:xfrm>
            <a:prstGeom prst="roundRect">
              <a:avLst/>
            </a:prstGeom>
            <a:grpFill/>
            <a:ln w="12700" cmpd="thickThi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20">
                <a:solidFill>
                  <a:schemeClr val="accent1">
                    <a:lumMod val="25000"/>
                  </a:schemeClr>
                </a:solidFill>
              </a:endParaRPr>
            </a:p>
          </p:txBody>
        </p:sp>
        <p:sp>
          <p:nvSpPr>
            <p:cNvPr id="12" name="矩形 11">
              <a:extLst>
                <a:ext uri="{FF2B5EF4-FFF2-40B4-BE49-F238E27FC236}">
                  <a16:creationId xmlns:a16="http://schemas.microsoft.com/office/drawing/2014/main" xmlns="" id="{0187B68A-8CAF-81B0-A900-2CEDADE504B0}"/>
                </a:ext>
              </a:extLst>
            </p:cNvPr>
            <p:cNvSpPr/>
            <p:nvPr/>
          </p:nvSpPr>
          <p:spPr>
            <a:xfrm>
              <a:off x="3742340" y="1128463"/>
              <a:ext cx="1557907" cy="383434"/>
            </a:xfrm>
            <a:prstGeom prst="rect">
              <a:avLst/>
            </a:prstGeom>
            <a:grpFill/>
            <a:ln w="9525">
              <a:noFill/>
              <a:prstDash val="dash"/>
            </a:ln>
          </p:spPr>
          <p:txBody>
            <a:bodyPr wrap="square">
              <a:spAutoFit/>
            </a:bodyP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单元测试</a:t>
              </a:r>
            </a:p>
          </p:txBody>
        </p:sp>
      </p:grpSp>
      <p:cxnSp>
        <p:nvCxnSpPr>
          <p:cNvPr id="13" name="曲线连接符 12">
            <a:extLst>
              <a:ext uri="{FF2B5EF4-FFF2-40B4-BE49-F238E27FC236}">
                <a16:creationId xmlns:a16="http://schemas.microsoft.com/office/drawing/2014/main" xmlns="" id="{BC56B671-E122-ED00-9C92-BA4E2F0E6D56}"/>
              </a:ext>
            </a:extLst>
          </p:cNvPr>
          <p:cNvCxnSpPr/>
          <p:nvPr/>
        </p:nvCxnSpPr>
        <p:spPr>
          <a:xfrm>
            <a:off x="4538256" y="2495743"/>
            <a:ext cx="635859" cy="215394"/>
          </a:xfrm>
          <a:prstGeom prst="curvedConnector2">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6">
            <a:extLst>
              <a:ext uri="{FF2B5EF4-FFF2-40B4-BE49-F238E27FC236}">
                <a16:creationId xmlns:a16="http://schemas.microsoft.com/office/drawing/2014/main" xmlns="" id="{85CB328C-ADFD-A74E-0B00-FA4920376826}"/>
              </a:ext>
            </a:extLst>
          </p:cNvPr>
          <p:cNvCxnSpPr/>
          <p:nvPr/>
        </p:nvCxnSpPr>
        <p:spPr>
          <a:xfrm flipH="1" flipV="1">
            <a:off x="5754758" y="2781056"/>
            <a:ext cx="31678" cy="619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7">
            <a:extLst>
              <a:ext uri="{FF2B5EF4-FFF2-40B4-BE49-F238E27FC236}">
                <a16:creationId xmlns:a16="http://schemas.microsoft.com/office/drawing/2014/main" xmlns="" id="{A4390D1B-CF35-66AF-BE2D-B25E2DB3B406}"/>
              </a:ext>
            </a:extLst>
          </p:cNvPr>
          <p:cNvCxnSpPr/>
          <p:nvPr/>
        </p:nvCxnSpPr>
        <p:spPr>
          <a:xfrm>
            <a:off x="6178159" y="2769187"/>
            <a:ext cx="0" cy="680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折角形 15">
            <a:extLst>
              <a:ext uri="{FF2B5EF4-FFF2-40B4-BE49-F238E27FC236}">
                <a16:creationId xmlns:a16="http://schemas.microsoft.com/office/drawing/2014/main" xmlns="" id="{C755F79E-4DF3-3B8B-3DF6-208B787199F3}"/>
              </a:ext>
            </a:extLst>
          </p:cNvPr>
          <p:cNvSpPr/>
          <p:nvPr/>
        </p:nvSpPr>
        <p:spPr>
          <a:xfrm>
            <a:off x="5618320" y="3449299"/>
            <a:ext cx="854645" cy="439243"/>
          </a:xfrm>
          <a:prstGeom prst="foldedCorner">
            <a:avLst>
              <a:gd name="adj" fmla="val 27132"/>
            </a:avLst>
          </a:prstGeom>
          <a:ln/>
        </p:spPr>
        <p:style>
          <a:lnRef idx="2">
            <a:schemeClr val="accent1"/>
          </a:lnRef>
          <a:fillRef idx="1">
            <a:schemeClr val="lt1"/>
          </a:fillRef>
          <a:effectRef idx="0">
            <a:schemeClr val="accent1"/>
          </a:effectRef>
          <a:fontRef idx="minor">
            <a:schemeClr val="dk1"/>
          </a:fontRef>
        </p:style>
        <p:txBody>
          <a:bodyPr rtlCol="0" anchor="ctr"/>
          <a:lstStyle/>
          <a:p>
            <a:pPr lvl="0" algn="ctr"/>
            <a:r>
              <a:rPr lang="zh-CN" altLang="en-US" sz="1620">
                <a:solidFill>
                  <a:srgbClr val="4472C4">
                    <a:lumMod val="25000"/>
                  </a:srgbClr>
                </a:solidFill>
                <a:latin typeface="微软雅黑" panose="020B0503020204020204" pitchFamily="34" charset="-122"/>
                <a:ea typeface="微软雅黑" panose="020B0503020204020204" pitchFamily="34" charset="-122"/>
              </a:rPr>
              <a:t>代码</a:t>
            </a:r>
            <a:endParaRPr lang="zh-CN" altLang="en-US" sz="1620" dirty="0">
              <a:solidFill>
                <a:srgbClr val="4472C4">
                  <a:lumMod val="25000"/>
                </a:srgbClr>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xmlns="" id="{214750A7-E29D-0233-7D60-B49D5A0D7E77}"/>
              </a:ext>
            </a:extLst>
          </p:cNvPr>
          <p:cNvGrpSpPr/>
          <p:nvPr/>
        </p:nvGrpSpPr>
        <p:grpSpPr>
          <a:xfrm>
            <a:off x="3842087" y="2275520"/>
            <a:ext cx="692105" cy="605685"/>
            <a:chOff x="3702241" y="1127644"/>
            <a:chExt cx="1638108" cy="393007"/>
          </a:xfrm>
          <a:solidFill>
            <a:schemeClr val="bg1">
              <a:lumMod val="95000"/>
            </a:schemeClr>
          </a:solidFill>
        </p:grpSpPr>
        <p:sp>
          <p:nvSpPr>
            <p:cNvPr id="18" name="圆角矩形 17">
              <a:extLst>
                <a:ext uri="{FF2B5EF4-FFF2-40B4-BE49-F238E27FC236}">
                  <a16:creationId xmlns:a16="http://schemas.microsoft.com/office/drawing/2014/main" xmlns="" id="{56284CA4-A27D-C349-0B2E-E71B82B8F31E}"/>
                </a:ext>
              </a:extLst>
            </p:cNvPr>
            <p:cNvSpPr/>
            <p:nvPr/>
          </p:nvSpPr>
          <p:spPr>
            <a:xfrm>
              <a:off x="3702241" y="1127644"/>
              <a:ext cx="1638108" cy="393007"/>
            </a:xfrm>
            <a:prstGeom prst="roundRect">
              <a:avLst/>
            </a:prstGeom>
            <a:grpFill/>
            <a:ln w="12700" cmpd="thickThi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20">
                <a:solidFill>
                  <a:schemeClr val="accent1">
                    <a:lumMod val="25000"/>
                  </a:schemeClr>
                </a:solidFill>
              </a:endParaRPr>
            </a:p>
          </p:txBody>
        </p:sp>
        <p:sp>
          <p:nvSpPr>
            <p:cNvPr id="19" name="矩形 18">
              <a:extLst>
                <a:ext uri="{FF2B5EF4-FFF2-40B4-BE49-F238E27FC236}">
                  <a16:creationId xmlns:a16="http://schemas.microsoft.com/office/drawing/2014/main" xmlns="" id="{5E0AA8E6-0A0C-8D3A-6E75-5D7FD2E13CF2}"/>
                </a:ext>
              </a:extLst>
            </p:cNvPr>
            <p:cNvSpPr/>
            <p:nvPr/>
          </p:nvSpPr>
          <p:spPr>
            <a:xfrm>
              <a:off x="3742340" y="1128463"/>
              <a:ext cx="1557907" cy="383434"/>
            </a:xfrm>
            <a:prstGeom prst="rect">
              <a:avLst/>
            </a:prstGeom>
            <a:grpFill/>
            <a:ln w="9525">
              <a:noFill/>
              <a:prstDash val="dash"/>
            </a:ln>
          </p:spPr>
          <p:txBody>
            <a:bodyPr wrap="square">
              <a:spAutoFit/>
            </a:bodyP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验收测试</a:t>
              </a:r>
            </a:p>
          </p:txBody>
        </p:sp>
      </p:grpSp>
      <p:cxnSp>
        <p:nvCxnSpPr>
          <p:cNvPr id="20" name="曲线连接符 19">
            <a:extLst>
              <a:ext uri="{FF2B5EF4-FFF2-40B4-BE49-F238E27FC236}">
                <a16:creationId xmlns:a16="http://schemas.microsoft.com/office/drawing/2014/main" xmlns="" id="{6D913D90-0C32-61C1-893D-68FEDAA26B79}"/>
              </a:ext>
            </a:extLst>
          </p:cNvPr>
          <p:cNvCxnSpPr/>
          <p:nvPr/>
        </p:nvCxnSpPr>
        <p:spPr>
          <a:xfrm rot="10800000">
            <a:off x="4551138" y="2747650"/>
            <a:ext cx="573126" cy="305307"/>
          </a:xfrm>
          <a:prstGeom prst="curvedConnector3">
            <a:avLst>
              <a:gd name="adj1" fmla="val 50000"/>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曲线连接符 20">
            <a:extLst>
              <a:ext uri="{FF2B5EF4-FFF2-40B4-BE49-F238E27FC236}">
                <a16:creationId xmlns:a16="http://schemas.microsoft.com/office/drawing/2014/main" xmlns="" id="{0BC0A5F6-C694-A984-7EB0-E6E731A90F1B}"/>
              </a:ext>
            </a:extLst>
          </p:cNvPr>
          <p:cNvCxnSpPr>
            <a:stCxn id="24" idx="6"/>
          </p:cNvCxnSpPr>
          <p:nvPr/>
        </p:nvCxnSpPr>
        <p:spPr>
          <a:xfrm>
            <a:off x="2579065" y="2275521"/>
            <a:ext cx="1265287" cy="144836"/>
          </a:xfrm>
          <a:prstGeom prst="curvedConnector3">
            <a:avLst>
              <a:gd name="adj1" fmla="val 50000"/>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曲线连接符 21">
            <a:extLst>
              <a:ext uri="{FF2B5EF4-FFF2-40B4-BE49-F238E27FC236}">
                <a16:creationId xmlns:a16="http://schemas.microsoft.com/office/drawing/2014/main" xmlns="" id="{8EBB8171-0418-EDD0-83D5-3B9A679CFDDA}"/>
              </a:ext>
            </a:extLst>
          </p:cNvPr>
          <p:cNvCxnSpPr/>
          <p:nvPr/>
        </p:nvCxnSpPr>
        <p:spPr>
          <a:xfrm rot="10800000">
            <a:off x="2532437" y="2495744"/>
            <a:ext cx="1262066" cy="266437"/>
          </a:xfrm>
          <a:prstGeom prst="curvedConnector3">
            <a:avLst>
              <a:gd name="adj1" fmla="val 50000"/>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3" name="组合 22">
            <a:extLst>
              <a:ext uri="{FF2B5EF4-FFF2-40B4-BE49-F238E27FC236}">
                <a16:creationId xmlns:a16="http://schemas.microsoft.com/office/drawing/2014/main" xmlns="" id="{1972244D-52BD-4B7E-1D68-E50E0952CF4C}"/>
              </a:ext>
            </a:extLst>
          </p:cNvPr>
          <p:cNvGrpSpPr/>
          <p:nvPr/>
        </p:nvGrpSpPr>
        <p:grpSpPr>
          <a:xfrm>
            <a:off x="1278106" y="1894546"/>
            <a:ext cx="1300959" cy="761946"/>
            <a:chOff x="7797672" y="2384792"/>
            <a:chExt cx="1239098" cy="661676"/>
          </a:xfrm>
        </p:grpSpPr>
        <p:sp>
          <p:nvSpPr>
            <p:cNvPr id="24" name="椭圆 23">
              <a:extLst>
                <a:ext uri="{FF2B5EF4-FFF2-40B4-BE49-F238E27FC236}">
                  <a16:creationId xmlns:a16="http://schemas.microsoft.com/office/drawing/2014/main" xmlns="" id="{6C703416-9995-0942-65D0-0CE11C81BFF7}"/>
                </a:ext>
              </a:extLst>
            </p:cNvPr>
            <p:cNvSpPr/>
            <p:nvPr/>
          </p:nvSpPr>
          <p:spPr>
            <a:xfrm>
              <a:off x="7797672" y="2384792"/>
              <a:ext cx="1239098" cy="661676"/>
            </a:xfrm>
            <a:prstGeom prst="ellipse">
              <a:avLst/>
            </a:prstGeom>
            <a:solidFill>
              <a:schemeClr val="accent1">
                <a:lumMod val="40000"/>
                <a:lumOff val="60000"/>
              </a:schemeClr>
            </a:solid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cs typeface="Yuanti SC" charset="-122"/>
              </a:endParaRPr>
            </a:p>
          </p:txBody>
        </p:sp>
        <p:sp>
          <p:nvSpPr>
            <p:cNvPr id="25" name="矩形 24">
              <a:extLst>
                <a:ext uri="{FF2B5EF4-FFF2-40B4-BE49-F238E27FC236}">
                  <a16:creationId xmlns:a16="http://schemas.microsoft.com/office/drawing/2014/main" xmlns="" id="{1D4B7F2B-A467-318A-4A93-7D9E6FEC11CC}"/>
                </a:ext>
              </a:extLst>
            </p:cNvPr>
            <p:cNvSpPr/>
            <p:nvPr/>
          </p:nvSpPr>
          <p:spPr>
            <a:xfrm>
              <a:off x="7891650" y="2599654"/>
              <a:ext cx="1100707" cy="296674"/>
            </a:xfrm>
            <a:prstGeom prst="rect">
              <a:avLst/>
            </a:prstGeom>
            <a:ln w="9525">
              <a:noFill/>
              <a:prstDash val="dash"/>
            </a:ln>
          </p:spPr>
          <p:txBody>
            <a:bodyPr wrap="square">
              <a:spAutoFit/>
            </a:bodyP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验收指标</a:t>
              </a:r>
            </a:p>
          </p:txBody>
        </p:sp>
      </p:grpSp>
      <p:pic>
        <p:nvPicPr>
          <p:cNvPr id="26" name="图片 25">
            <a:extLst>
              <a:ext uri="{FF2B5EF4-FFF2-40B4-BE49-F238E27FC236}">
                <a16:creationId xmlns:a16="http://schemas.microsoft.com/office/drawing/2014/main" xmlns="" id="{2E178189-33E6-0D85-47D1-EF2BB940FF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6776" y="3645130"/>
            <a:ext cx="1025235" cy="1025235"/>
          </a:xfrm>
          <a:prstGeom prst="rect">
            <a:avLst/>
          </a:prstGeom>
        </p:spPr>
      </p:pic>
      <p:cxnSp>
        <p:nvCxnSpPr>
          <p:cNvPr id="27" name="直接箭头连接符 29">
            <a:extLst>
              <a:ext uri="{FF2B5EF4-FFF2-40B4-BE49-F238E27FC236}">
                <a16:creationId xmlns:a16="http://schemas.microsoft.com/office/drawing/2014/main" xmlns="" id="{CDCE0604-B387-9A05-469E-5ADBB446AED9}"/>
              </a:ext>
            </a:extLst>
          </p:cNvPr>
          <p:cNvCxnSpPr>
            <a:stCxn id="24" idx="4"/>
          </p:cNvCxnSpPr>
          <p:nvPr/>
        </p:nvCxnSpPr>
        <p:spPr>
          <a:xfrm>
            <a:off x="1928586" y="2656493"/>
            <a:ext cx="0" cy="1083826"/>
          </a:xfrm>
          <a:prstGeom prst="straightConnector1">
            <a:avLst/>
          </a:prstGeom>
          <a:ln>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30">
            <a:extLst>
              <a:ext uri="{FF2B5EF4-FFF2-40B4-BE49-F238E27FC236}">
                <a16:creationId xmlns:a16="http://schemas.microsoft.com/office/drawing/2014/main" xmlns="" id="{1895E9ED-AD46-5088-BBE8-7D7AEFD72E53}"/>
              </a:ext>
            </a:extLst>
          </p:cNvPr>
          <p:cNvCxnSpPr>
            <a:stCxn id="18" idx="2"/>
          </p:cNvCxnSpPr>
          <p:nvPr/>
        </p:nvCxnSpPr>
        <p:spPr>
          <a:xfrm flipH="1">
            <a:off x="2275502" y="2881205"/>
            <a:ext cx="1912637" cy="1200939"/>
          </a:xfrm>
          <a:prstGeom prst="straightConnector1">
            <a:avLst/>
          </a:prstGeom>
          <a:ln>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xmlns="" id="{2AF083DD-A133-6E04-43B3-FC20BEDA043C}"/>
              </a:ext>
            </a:extLst>
          </p:cNvPr>
          <p:cNvSpPr txBox="1"/>
          <p:nvPr/>
        </p:nvSpPr>
        <p:spPr>
          <a:xfrm>
            <a:off x="559055" y="887185"/>
            <a:ext cx="8279446" cy="369332"/>
          </a:xfrm>
          <a:prstGeom prst="rect">
            <a:avLst/>
          </a:prstGeom>
          <a:noFill/>
        </p:spPr>
        <p:txBody>
          <a:bodyPr wrap="none" rtlCol="0">
            <a:spAutoFit/>
          </a:bodyPr>
          <a:lstStyle/>
          <a:p>
            <a:r>
              <a:rPr kumimoji="1" lang="en-US" altLang="zh-CN" dirty="0"/>
              <a:t>TDD</a:t>
            </a:r>
            <a:r>
              <a:rPr kumimoji="1" lang="zh-CN" altLang="en-US" dirty="0"/>
              <a:t> 成为思想，</a:t>
            </a:r>
            <a:r>
              <a:rPr kumimoji="1" lang="en-US" altLang="zh-CN" dirty="0"/>
              <a:t>UTDD</a:t>
            </a:r>
            <a:r>
              <a:rPr kumimoji="1" lang="zh-CN" altLang="en-US" dirty="0"/>
              <a:t> 单元测试驱动开发、</a:t>
            </a:r>
            <a:r>
              <a:rPr kumimoji="1" lang="en-US" altLang="zh-CN" dirty="0"/>
              <a:t> ATDD</a:t>
            </a:r>
            <a:r>
              <a:rPr kumimoji="1" lang="zh-CN" altLang="en-US" dirty="0"/>
              <a:t> 验收测试驱动开发则成为实践</a:t>
            </a:r>
          </a:p>
        </p:txBody>
      </p:sp>
    </p:spTree>
    <p:extLst>
      <p:ext uri="{BB962C8B-B14F-4D97-AF65-F5344CB8AC3E}">
        <p14:creationId xmlns:p14="http://schemas.microsoft.com/office/powerpoint/2010/main" val="42462782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E9D358-FF2C-4C7D-DB47-73001222A477}"/>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xmlns="" id="{7779A1B7-1172-6DF1-1DBE-793470EF40A6}"/>
              </a:ext>
            </a:extLst>
          </p:cNvPr>
          <p:cNvSpPr>
            <a:spLocks noGrp="1"/>
          </p:cNvSpPr>
          <p:nvPr>
            <p:ph idx="1"/>
          </p:nvPr>
        </p:nvSpPr>
        <p:spPr>
          <a:xfrm>
            <a:off x="628650" y="1369220"/>
            <a:ext cx="7138937" cy="1576112"/>
          </a:xfrm>
        </p:spPr>
        <p:txBody>
          <a:bodyPr>
            <a:normAutofit/>
          </a:bodyPr>
          <a:lstStyle/>
          <a:p>
            <a:pPr>
              <a:lnSpc>
                <a:spcPct val="200000"/>
              </a:lnSpc>
            </a:pPr>
            <a:r>
              <a:rPr kumimoji="1" lang="zh-CN" altLang="en-US" dirty="0"/>
              <a:t>如果开发人员测试自己的产品，会有哪些障碍？</a:t>
            </a:r>
            <a:endParaRPr kumimoji="1" lang="en-US" altLang="zh-CN" dirty="0"/>
          </a:p>
          <a:p>
            <a:pPr>
              <a:lnSpc>
                <a:spcPct val="200000"/>
              </a:lnSpc>
            </a:pPr>
            <a:r>
              <a:rPr kumimoji="1" lang="en-US" altLang="zh-CN" dirty="0"/>
              <a:t>TDD</a:t>
            </a:r>
            <a:r>
              <a:rPr kumimoji="1" lang="zh-CN" altLang="en-US" dirty="0"/>
              <a:t>又是如何克服这些障碍的？</a:t>
            </a:r>
          </a:p>
          <a:p>
            <a:pPr marL="0" indent="0">
              <a:lnSpc>
                <a:spcPct val="200000"/>
              </a:lnSpc>
              <a:buNone/>
            </a:pPr>
            <a:endParaRPr kumimoji="1" lang="zh-CN" altLang="en-US" dirty="0"/>
          </a:p>
        </p:txBody>
      </p:sp>
    </p:spTree>
    <p:extLst>
      <p:ext uri="{BB962C8B-B14F-4D97-AF65-F5344CB8AC3E}">
        <p14:creationId xmlns:p14="http://schemas.microsoft.com/office/powerpoint/2010/main" val="17943961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本章小结</a:t>
            </a:r>
          </a:p>
        </p:txBody>
      </p:sp>
      <p:sp>
        <p:nvSpPr>
          <p:cNvPr id="167" name="概念，学习要点的概念介绍，以及在工作中什么场景会用到"/>
          <p:cNvSpPr txBox="1"/>
          <p:nvPr/>
        </p:nvSpPr>
        <p:spPr>
          <a:xfrm>
            <a:off x="1135880" y="1153027"/>
            <a:ext cx="6246696" cy="2503249"/>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理解测试的定义与价值</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从不同视角认识软件测试</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正向思维、逆向思维，也会决定测试的行为</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理解测试、</a:t>
            </a:r>
            <a:r>
              <a:rPr lang="en-US" altLang="zh-CN" sz="2000" dirty="0">
                <a:ea typeface="楷体"/>
              </a:rPr>
              <a:t>SQA</a:t>
            </a:r>
            <a:r>
              <a:rPr lang="zh-CN" altLang="en-US" sz="2000" dirty="0">
                <a:ea typeface="楷体"/>
              </a:rPr>
              <a:t>、质量、开发等之间的关系</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理解先进的</a:t>
            </a:r>
            <a:r>
              <a:rPr lang="en-US" altLang="zh-CN" sz="2000" dirty="0">
                <a:ea typeface="楷体"/>
              </a:rPr>
              <a:t>TDD</a:t>
            </a:r>
            <a:r>
              <a:rPr lang="zh-CN" altLang="en-US" sz="2000" dirty="0">
                <a:ea typeface="楷体"/>
              </a:rPr>
              <a:t>思想</a:t>
            </a:r>
            <a:endParaRPr lang="en-US" altLang="zh-CN" sz="2000" dirty="0">
              <a:ea typeface="楷体"/>
            </a:endParaRPr>
          </a:p>
        </p:txBody>
      </p:sp>
    </p:spTree>
    <p:extLst>
      <p:ext uri="{BB962C8B-B14F-4D97-AF65-F5344CB8AC3E}">
        <p14:creationId xmlns:p14="http://schemas.microsoft.com/office/powerpoint/2010/main" val="4002041114"/>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提问、思考与练习</a:t>
            </a:r>
          </a:p>
        </p:txBody>
      </p:sp>
      <p:sp>
        <p:nvSpPr>
          <p:cNvPr id="6" name="文本框 5">
            <a:extLst>
              <a:ext uri="{FF2B5EF4-FFF2-40B4-BE49-F238E27FC236}">
                <a16:creationId xmlns:a16="http://schemas.microsoft.com/office/drawing/2014/main" xmlns="" id="{67E758D6-5422-6522-2C47-8D9B9455CA50}"/>
              </a:ext>
            </a:extLst>
          </p:cNvPr>
          <p:cNvSpPr txBox="1"/>
          <p:nvPr/>
        </p:nvSpPr>
        <p:spPr>
          <a:xfrm>
            <a:off x="845573" y="1105609"/>
            <a:ext cx="7295535" cy="2508379"/>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zh-CN" sz="2000" dirty="0">
                <a:ea typeface="楷体"/>
              </a:rPr>
              <a:t>在日常使用软件过程中，遇到哪些软件质量问题？</a:t>
            </a:r>
          </a:p>
          <a:p>
            <a:pPr marL="457200" lvl="0" indent="-457200">
              <a:lnSpc>
                <a:spcPct val="140000"/>
              </a:lnSpc>
              <a:spcBef>
                <a:spcPct val="20000"/>
              </a:spcBef>
              <a:spcAft>
                <a:spcPts val="240"/>
              </a:spcAft>
              <a:buClr>
                <a:srgbClr val="0070C0"/>
              </a:buClr>
              <a:buSzPct val="80000"/>
              <a:buFont typeface="+mj-ea"/>
              <a:buAutoNum type="circleNumDbPlain"/>
              <a:defRPr/>
            </a:pPr>
            <a:r>
              <a:rPr lang="zh-CN" altLang="zh-CN" sz="2000" dirty="0">
                <a:ea typeface="楷体"/>
              </a:rPr>
              <a:t>软件测试的正反两方面</a:t>
            </a:r>
            <a:r>
              <a:rPr lang="zh-CN" altLang="en-US" sz="2000" dirty="0">
                <a:ea typeface="楷体"/>
              </a:rPr>
              <a:t>观点会如何影响测试工作</a:t>
            </a:r>
            <a:r>
              <a:rPr lang="zh-CN" altLang="zh-CN" sz="2000" dirty="0">
                <a:ea typeface="楷体"/>
              </a:rPr>
              <a:t>的</a:t>
            </a:r>
            <a:r>
              <a:rPr lang="zh-CN" altLang="en-US" sz="2000" dirty="0">
                <a:ea typeface="楷体"/>
              </a:rPr>
              <a:t>？</a:t>
            </a:r>
            <a:endParaRPr lang="zh-CN"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zh-CN" sz="2000" dirty="0">
                <a:ea typeface="楷体"/>
              </a:rPr>
              <a:t>软件测试和软件开发的关系是怎样的？如何更好利用这种的关系？</a:t>
            </a:r>
          </a:p>
          <a:p>
            <a:pPr marL="457200" indent="-457200">
              <a:lnSpc>
                <a:spcPct val="140000"/>
              </a:lnSpc>
              <a:spcBef>
                <a:spcPct val="20000"/>
              </a:spcBef>
              <a:buClr>
                <a:srgbClr val="0070C0"/>
              </a:buClr>
              <a:buSzPct val="80000"/>
              <a:buFont typeface="+mj-ea"/>
              <a:buAutoNum type="circleNumDbPlain"/>
              <a:defRPr/>
            </a:pPr>
            <a:r>
              <a:rPr lang="zh-CN" altLang="zh-CN" sz="2000" dirty="0">
                <a:ea typeface="楷体"/>
              </a:rPr>
              <a:t>软件测试和质量保证之间的联系和区别</a:t>
            </a:r>
            <a:r>
              <a:rPr lang="zh-CN" altLang="en-US" sz="2000" dirty="0">
                <a:ea typeface="楷体"/>
              </a:rPr>
              <a:t>？</a:t>
            </a:r>
          </a:p>
        </p:txBody>
      </p:sp>
    </p:spTree>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学习资源推荐</a:t>
            </a:r>
          </a:p>
        </p:txBody>
      </p:sp>
      <p:sp>
        <p:nvSpPr>
          <p:cNvPr id="180" name="在这里推荐延伸学习资料…"/>
          <p:cNvSpPr txBox="1"/>
          <p:nvPr/>
        </p:nvSpPr>
        <p:spPr>
          <a:xfrm>
            <a:off x="461645" y="1657645"/>
            <a:ext cx="7738458" cy="1681486"/>
          </a:xfrm>
          <a:prstGeom prst="rect">
            <a:avLst/>
          </a:prstGeom>
          <a:ln w="12700">
            <a:miter lim="400000"/>
          </a:ln>
        </p:spPr>
        <p:txBody>
          <a:bodyPr wrap="square" lIns="50800" tIns="50800" rIns="50800" bIns="50800" anchor="ctr">
            <a:spAutoFit/>
          </a:bodyPr>
          <a:lstStyle/>
          <a:p>
            <a:pPr algn="l">
              <a:lnSpc>
                <a:spcPct val="120000"/>
              </a:lnSpc>
              <a:defRPr>
                <a:solidFill>
                  <a:srgbClr val="53585F"/>
                </a:solidFill>
                <a:latin typeface="Tahoma" panose="020B0604030504040204"/>
                <a:ea typeface="Tahoma" panose="020B0604030504040204"/>
                <a:cs typeface="Tahoma" panose="020B0604030504040204"/>
                <a:sym typeface="Tahoma" panose="020B0604030504040204"/>
              </a:defRPr>
            </a:pPr>
            <a:endParaRPr dirty="0"/>
          </a:p>
          <a:p>
            <a:pPr marL="936625" lvl="1" indent="-301625"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软件测试方法和技术（第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，清华大学出版社，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2022</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marL="936625" lvl="1" indent="-301625"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全程软件测试（第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2019</a:t>
            </a:r>
          </a:p>
          <a:p>
            <a:pPr marL="936625" lvl="1" indent="-301625">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致命</a:t>
            </a:r>
            <a:r>
              <a:rPr lang="en" altLang="zh-CN" dirty="0">
                <a:solidFill>
                  <a:srgbClr val="53585F"/>
                </a:solidFill>
                <a:latin typeface="微软雅黑" panose="020B0503020204020204" pitchFamily="34" charset="-122"/>
                <a:ea typeface="微软雅黑" panose="020B0503020204020204" pitchFamily="34" charset="-122"/>
              </a:rPr>
              <a:t>Bug </a:t>
            </a:r>
            <a:r>
              <a:rPr lang="zh-CN" altLang="en-US" dirty="0">
                <a:solidFill>
                  <a:srgbClr val="53585F"/>
                </a:solidFill>
                <a:latin typeface="微软雅黑" panose="020B0503020204020204" pitchFamily="34" charset="-122"/>
                <a:ea typeface="微软雅黑" panose="020B0503020204020204" pitchFamily="34" charset="-122"/>
              </a:rPr>
              <a:t>软件缺陷的灾难与启示</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，人民邮电出版社，</a:t>
            </a:r>
            <a:r>
              <a:rPr lang="en-US" altLang="zh-CN" dirty="0">
                <a:solidFill>
                  <a:srgbClr val="53585F"/>
                </a:solidFill>
                <a:latin typeface="微软雅黑" panose="020B0503020204020204" pitchFamily="34" charset="-122"/>
                <a:ea typeface="微软雅黑" panose="020B0503020204020204" pitchFamily="34" charset="-122"/>
              </a:rPr>
              <a:t>2016</a:t>
            </a:r>
            <a:endParaRPr dirty="0">
              <a:solidFill>
                <a:srgbClr val="53585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B6EF79-EBDC-F6EF-5589-905574F39E65}"/>
              </a:ext>
            </a:extLst>
          </p:cNvPr>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第</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篇 </a:t>
            </a:r>
            <a:r>
              <a:rPr lang="zh-CN" altLang="zh-CN" sz="2800" dirty="0">
                <a:latin typeface="微软雅黑" panose="020B0503020204020204" pitchFamily="34" charset="-122"/>
                <a:ea typeface="微软雅黑" panose="020B0503020204020204" pitchFamily="34" charset="-122"/>
              </a:rPr>
              <a:t>软件测试的原理与方法</a:t>
            </a:r>
            <a:endParaRPr kumimoji="1" lang="zh-CN" altLang="en-US" dirty="0"/>
          </a:p>
        </p:txBody>
      </p:sp>
      <p:sp>
        <p:nvSpPr>
          <p:cNvPr id="3" name="根据分享大纲以及讲义开头列写的学习要点，依次开始深入讲解。">
            <a:extLst>
              <a:ext uri="{FF2B5EF4-FFF2-40B4-BE49-F238E27FC236}">
                <a16:creationId xmlns:a16="http://schemas.microsoft.com/office/drawing/2014/main" xmlns="" id="{96C7C462-B4D6-64CA-C04A-2E3AB8013EC9}"/>
              </a:ext>
            </a:extLst>
          </p:cNvPr>
          <p:cNvSpPr txBox="1"/>
          <p:nvPr/>
        </p:nvSpPr>
        <p:spPr>
          <a:xfrm>
            <a:off x="759007" y="1408587"/>
            <a:ext cx="3812993" cy="1949252"/>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章 引论</a:t>
            </a: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章 软件测试的基本概念</a:t>
            </a: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章 软件测试方法</a:t>
            </a: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章 软件测试流程和规范</a:t>
            </a:r>
          </a:p>
        </p:txBody>
      </p:sp>
      <p:pic>
        <p:nvPicPr>
          <p:cNvPr id="1026" name="Picture 2" descr="See the source image">
            <a:extLst>
              <a:ext uri="{FF2B5EF4-FFF2-40B4-BE49-F238E27FC236}">
                <a16:creationId xmlns:a16="http://schemas.microsoft.com/office/drawing/2014/main" xmlns="" id="{D1B7A5C3-A64E-D1FB-68BF-9F4004B50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476" y="1435806"/>
            <a:ext cx="4085413" cy="229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409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endParaRPr lang="zh-CN" altLang="en-US" sz="1600" dirty="0">
              <a:solidFill>
                <a:srgbClr val="435CC8"/>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4528820"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1</a:t>
            </a:r>
            <a:r>
              <a:rPr kumimoji="1" lang="zh-CN" altLang="en-US" sz="3600" b="1" dirty="0">
                <a:solidFill>
                  <a:srgbClr val="FFC000"/>
                </a:solidFill>
                <a:latin typeface="Tahoma" panose="020B0604030504040204" charset="0"/>
                <a:cs typeface="思源黑体 Bold" panose="020B0800000000000000" charset="-122"/>
              </a:rPr>
              <a:t>章 引论</a:t>
            </a:r>
          </a:p>
        </p:txBody>
      </p:sp>
      <p:sp>
        <p:nvSpPr>
          <p:cNvPr id="11" name="文本占位符 10">
            <a:extLst>
              <a:ext uri="{FF2B5EF4-FFF2-40B4-BE49-F238E27FC236}">
                <a16:creationId xmlns:a16="http://schemas.microsoft.com/office/drawing/2014/main" xmlns="" id="{3122BD31-3AE4-0614-A8AC-D166E4030BA0}"/>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008635531"/>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3377</TotalTime>
  <Words>6290</Words>
  <Application>Microsoft Office PowerPoint</Application>
  <PresentationFormat>全屏显示(16:9)</PresentationFormat>
  <Paragraphs>466</Paragraphs>
  <Slides>80</Slides>
  <Notes>34</Notes>
  <HiddenSlides>4</HiddenSlides>
  <MMClips>0</MMClips>
  <ScaleCrop>false</ScaleCrop>
  <HeadingPairs>
    <vt:vector size="4" baseType="variant">
      <vt:variant>
        <vt:lpstr>主题</vt:lpstr>
      </vt:variant>
      <vt:variant>
        <vt:i4>1</vt:i4>
      </vt:variant>
      <vt:variant>
        <vt:lpstr>幻灯片标题</vt:lpstr>
      </vt:variant>
      <vt:variant>
        <vt:i4>80</vt:i4>
      </vt:variant>
    </vt:vector>
  </HeadingPairs>
  <TitlesOfParts>
    <vt:vector size="81" baseType="lpstr">
      <vt:lpstr>Office 主题​​</vt:lpstr>
      <vt:lpstr>软件测试方法和技术</vt:lpstr>
      <vt:lpstr>软件测试全景图</vt:lpstr>
      <vt:lpstr>系统地理解软件测试</vt:lpstr>
      <vt:lpstr>从就业市场看软件测试</vt:lpstr>
      <vt:lpstr>在敏捷时代，如何看待软件测试？ </vt:lpstr>
      <vt:lpstr>如何借助这门课培养学生的分析问题和解决问题的能力？</vt:lpstr>
      <vt:lpstr>如何通过实验教学培养学生的实际能力？ </vt:lpstr>
      <vt:lpstr>第1篇 软件测试的原理与方法</vt:lpstr>
      <vt:lpstr>软件测试方法和技术</vt:lpstr>
      <vt:lpstr>PowerPoint 演示文稿</vt:lpstr>
      <vt:lpstr>1.1 软件测试的必要性</vt:lpstr>
      <vt:lpstr>迪斯尼并不总是带来笑声</vt:lpstr>
      <vt:lpstr>一个缺陷造成了数亿美元损失</vt:lpstr>
      <vt:lpstr>《江南style》打破Youtube观看记录</vt:lpstr>
      <vt:lpstr>Windows自带的计算器软件缺陷</vt:lpstr>
      <vt:lpstr>阿丽亚娜5火箭Ariane 5 Crash</vt:lpstr>
      <vt:lpstr>火星探测飞船坠毁</vt:lpstr>
      <vt:lpstr>软件测试走了捷径导致灾难再次发生 </vt:lpstr>
      <vt:lpstr>错误指令造成骑士资本集团损失4.4亿美元</vt:lpstr>
      <vt:lpstr>约克城号航空母舰（USS Yorktown） </vt:lpstr>
      <vt:lpstr>AWS宕机整整4个小时</vt:lpstr>
      <vt:lpstr>08奥运票务中心、12306的道歉</vt:lpstr>
      <vt:lpstr>Facebook史上最严重的服务中断</vt:lpstr>
      <vt:lpstr>软件中竞争条件缺陷导致50万人受到停电影响</vt:lpstr>
      <vt:lpstr>Uber泄漏个人隐私，导致用户要求赔偿3亿多元</vt:lpstr>
      <vt:lpstr>预定的酒店住不进去、露宿街头</vt:lpstr>
      <vt:lpstr>法国LCL银行的客户可以看到彼此账户 </vt:lpstr>
      <vt:lpstr>飞机的悲剧</vt:lpstr>
      <vt:lpstr>放疗事故（Therac-25）</vt:lpstr>
      <vt:lpstr>是软件的错误将许霆送进了监狱？</vt:lpstr>
      <vt:lpstr>PowerPoint 演示文稿</vt:lpstr>
      <vt:lpstr>是软件的错误将许霆送进了监狱？</vt:lpstr>
      <vt:lpstr>丰田汽车事故 </vt:lpstr>
      <vt:lpstr>Log4j2爆出十年来最严重安全漏洞</vt:lpstr>
      <vt:lpstr>三星电池门</vt:lpstr>
      <vt:lpstr>1.2 为什么要进行软件测试？</vt:lpstr>
      <vt:lpstr>为什么要进行软件测试?</vt:lpstr>
      <vt:lpstr>1.3 什么是软件测试？</vt:lpstr>
      <vt:lpstr>PowerPoint 演示文稿</vt:lpstr>
      <vt:lpstr>PowerPoint 演示文稿</vt:lpstr>
      <vt:lpstr>从狭义的软件测试到广义的软件测试</vt:lpstr>
      <vt:lpstr>广义的软件测试可以极大地降低研发成本</vt:lpstr>
      <vt:lpstr>软件测试学科的发展</vt:lpstr>
      <vt:lpstr>1957～1978年，证明为主</vt:lpstr>
      <vt:lpstr>1978～1983年，破坏为主(Destruction Oriented)</vt:lpstr>
      <vt:lpstr>1983～1987年，评估为主(Destruction Oriented)</vt:lpstr>
      <vt:lpstr>1988年起，预防为主(Prevention Oriented)</vt:lpstr>
      <vt:lpstr>不同的阶段划分</vt:lpstr>
      <vt:lpstr>PowerPoint 演示文稿</vt:lpstr>
      <vt:lpstr>软件测试的正向思维</vt:lpstr>
      <vt:lpstr>软件测试的反向思维 </vt:lpstr>
      <vt:lpstr>认知决定着行为</vt:lpstr>
      <vt:lpstr>PowerPoint 演示文稿</vt:lpstr>
      <vt:lpstr>什么是软件测试？</vt:lpstr>
      <vt:lpstr>软件测试 IEEE/ ISO29119的定义</vt:lpstr>
      <vt:lpstr>软件测试 IEEE/ ISO29119的定义 – 续</vt:lpstr>
      <vt:lpstr>软件测试的价值</vt:lpstr>
      <vt:lpstr>PowerPoint 演示文稿</vt:lpstr>
      <vt:lpstr>从质量视角认知软件测试</vt:lpstr>
      <vt:lpstr>从风险视角认知软件测试</vt:lpstr>
      <vt:lpstr>从经济视角认知软件测试</vt:lpstr>
      <vt:lpstr>基于Test Oracle 的认知</vt:lpstr>
      <vt:lpstr>基于批判性思维的认知</vt:lpstr>
      <vt:lpstr>1.4 测试与质量保证的关系</vt:lpstr>
      <vt:lpstr>什么是SQA？</vt:lpstr>
      <vt:lpstr>SQA活动</vt:lpstr>
      <vt:lpstr>软件测试 vs. SQA</vt:lpstr>
      <vt:lpstr>1.5 测试与开发的关系</vt:lpstr>
      <vt:lpstr>测试不是开发下一道工序</vt:lpstr>
      <vt:lpstr>V模型</vt:lpstr>
      <vt:lpstr>测试与开发是并行、协作的关系</vt:lpstr>
      <vt:lpstr>1.6 测试驱动开发的思想</vt:lpstr>
      <vt:lpstr> 测试驱动开发的思想</vt:lpstr>
      <vt:lpstr>TDD的实践最早来自极限编程</vt:lpstr>
      <vt:lpstr>TDD与UTDD、ATDD</vt:lpstr>
      <vt:lpstr>问题</vt:lpstr>
      <vt:lpstr>本章小结</vt:lpstr>
      <vt:lpstr>提问、思考与练习</vt:lpstr>
      <vt:lpstr>PowerPoint 演示文稿</vt:lpstr>
      <vt:lpstr>感 谢 聆 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dgq</cp:lastModifiedBy>
  <cp:revision>337</cp:revision>
  <dcterms:created xsi:type="dcterms:W3CDTF">2020-06-18T01:06:00Z</dcterms:created>
  <dcterms:modified xsi:type="dcterms:W3CDTF">2024-03-01T02:27:43Z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